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5143500" cx="9144000"/>
  <p:notesSz cx="6858000" cy="9144000"/>
  <p:embeddedFontLst>
    <p:embeddedFont>
      <p:font typeface="Corbel"/>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Corbel-bold.fntdata"/><Relationship Id="rId10" Type="http://schemas.openxmlformats.org/officeDocument/2006/relationships/font" Target="fonts/Corbel-regular.fntdata"/><Relationship Id="rId13" Type="http://schemas.openxmlformats.org/officeDocument/2006/relationships/font" Target="fonts/Corbel-boldItalic.fntdata"/><Relationship Id="rId12" Type="http://schemas.openxmlformats.org/officeDocument/2006/relationships/font" Target="fonts/Corbel-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spca.org.uk/documents/1507246/0/FS+The+five+welfare+needs.pdf/d7020498-4f8a-502a-7343-bfa5eb4b94d6?t=1592485274850" TargetMode="External"/><Relationship Id="rId3" Type="http://schemas.openxmlformats.org/officeDocument/2006/relationships/hyperlink" Target="https://www.rspca.org.uk/documents/1507246/0/FS+The+five+welfare+needs.pdf/d7020498-4f8a-502a-7343-bfa5eb4b94d6?t=1592485274850" TargetMode="External"/><Relationship Id="rId4" Type="http://schemas.openxmlformats.org/officeDocument/2006/relationships/hyperlink" Target="https://www.rspca.org.uk/documents/1507246/0/WS+What+do+they+need.pdf/b6e786c8-ca3c-2523-ada2-5e08e580ab0c?t=1557909173790"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50">
                <a:solidFill>
                  <a:srgbClr val="003473"/>
                </a:solidFill>
                <a:latin typeface="Corbel"/>
                <a:ea typeface="Corbel"/>
                <a:cs typeface="Corbel"/>
                <a:sym typeface="Corbel"/>
              </a:rPr>
              <a:t>Ask pupils to think, for two minutes, about what makes them happy. Ask everyone in the class to make a suggestion. </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rPr lang="en-GB" sz="1150">
                <a:solidFill>
                  <a:srgbClr val="003473"/>
                </a:solidFill>
                <a:latin typeface="Corbel"/>
                <a:ea typeface="Corbel"/>
                <a:cs typeface="Corbel"/>
                <a:sym typeface="Corbel"/>
              </a:rPr>
              <a:t>Write or draw all the answers on the board.</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GB" sz="1150">
                <a:solidFill>
                  <a:srgbClr val="003473"/>
                </a:solidFill>
                <a:latin typeface="Corbel"/>
                <a:ea typeface="Corbel"/>
                <a:cs typeface="Corbel"/>
                <a:sym typeface="Corbel"/>
              </a:rPr>
              <a:t> Repeat this, asking pupils to think what makes them healthy.</a:t>
            </a:r>
            <a:endParaRPr sz="700">
              <a:solidFill>
                <a:srgbClr val="003473"/>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a:solidFill>
                  <a:srgbClr val="003473"/>
                </a:solidFill>
                <a:latin typeface="Avenir"/>
                <a:ea typeface="Avenir"/>
                <a:cs typeface="Avenir"/>
                <a:sym typeface="Avenir"/>
              </a:rPr>
              <a:t>Can they identify the difference between what we may </a:t>
            </a:r>
            <a:r>
              <a:rPr b="1" lang="en-GB">
                <a:solidFill>
                  <a:srgbClr val="003473"/>
                </a:solidFill>
                <a:latin typeface="Avenir"/>
                <a:ea typeface="Avenir"/>
                <a:cs typeface="Avenir"/>
                <a:sym typeface="Avenir"/>
              </a:rPr>
              <a:t>want </a:t>
            </a:r>
            <a:r>
              <a:rPr lang="en-GB">
                <a:solidFill>
                  <a:srgbClr val="003473"/>
                </a:solidFill>
                <a:latin typeface="Avenir"/>
                <a:ea typeface="Avenir"/>
                <a:cs typeface="Avenir"/>
                <a:sym typeface="Avenir"/>
              </a:rPr>
              <a:t>and what we may </a:t>
            </a:r>
            <a:r>
              <a:rPr b="1" lang="en-GB">
                <a:solidFill>
                  <a:srgbClr val="003473"/>
                </a:solidFill>
                <a:latin typeface="Avenir"/>
                <a:ea typeface="Avenir"/>
                <a:cs typeface="Avenir"/>
                <a:sym typeface="Avenir"/>
              </a:rPr>
              <a:t>need?</a:t>
            </a:r>
            <a:endParaRPr b="1">
              <a:solidFill>
                <a:srgbClr val="003473"/>
              </a:solidFill>
              <a:latin typeface="Avenir"/>
              <a:ea typeface="Avenir"/>
              <a:cs typeface="Avenir"/>
              <a:sym typeface="Aveni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f5b37345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f5b37345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50">
                <a:solidFill>
                  <a:srgbClr val="003473"/>
                </a:solidFill>
                <a:latin typeface="Corbel"/>
                <a:ea typeface="Corbel"/>
                <a:cs typeface="Corbel"/>
                <a:sym typeface="Corbel"/>
              </a:rPr>
              <a:t>Working in small groups, ask pupils to look at the list on the board and pick out which answers they think are basic needs, rather than things that they like or enjoy. They can add ideas to their lists if they think of something that hasn't been mentioned. </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GB" sz="1150">
                <a:solidFill>
                  <a:srgbClr val="003473"/>
                </a:solidFill>
                <a:latin typeface="Corbel"/>
                <a:ea typeface="Corbel"/>
                <a:cs typeface="Corbel"/>
                <a:sym typeface="Corbel"/>
              </a:rPr>
              <a:t>Come back together as a class and discuss the lists. Try to agree on a set of basic human needs and write or draw these on the board or flipchart.</a:t>
            </a:r>
            <a:endParaRPr sz="1150">
              <a:solidFill>
                <a:srgbClr val="003473"/>
              </a:solidFill>
              <a:latin typeface="Corbel"/>
              <a:ea typeface="Corbel"/>
              <a:cs typeface="Corbel"/>
              <a:sym typeface="Corbe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f5b37345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f5b37345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50">
                <a:solidFill>
                  <a:srgbClr val="003473"/>
                </a:solidFill>
                <a:latin typeface="Corbel"/>
                <a:ea typeface="Corbel"/>
                <a:cs typeface="Corbel"/>
                <a:sym typeface="Corbel"/>
              </a:rPr>
              <a:t>Pupils should now think about what animals need to be happy and healthy.</a:t>
            </a:r>
            <a:r>
              <a:rPr lang="en-GB" sz="1150">
                <a:solidFill>
                  <a:srgbClr val="003473"/>
                </a:solidFill>
                <a:highlight>
                  <a:srgbClr val="FFFFFF"/>
                </a:highlight>
                <a:latin typeface="Corbel"/>
                <a:ea typeface="Corbel"/>
                <a:cs typeface="Corbel"/>
                <a:sym typeface="Corbel"/>
              </a:rPr>
              <a:t> Refer to factsheet </a:t>
            </a:r>
            <a:r>
              <a:rPr i="1" lang="en-GB" sz="1150" u="sng">
                <a:solidFill>
                  <a:schemeClr val="hlink"/>
                </a:solidFill>
                <a:highlight>
                  <a:srgbClr val="FFFFFF"/>
                </a:highlight>
                <a:latin typeface="Corbel"/>
                <a:ea typeface="Corbel"/>
                <a:cs typeface="Corbel"/>
                <a:sym typeface="Corbel"/>
                <a:hlinkClick r:id="rId2"/>
              </a:rPr>
              <a:t>The</a:t>
            </a:r>
            <a:r>
              <a:rPr i="1" lang="en-GB" sz="1150" u="sng">
                <a:solidFill>
                  <a:schemeClr val="hlink"/>
                </a:solidFill>
                <a:highlight>
                  <a:srgbClr val="FFFFFF"/>
                </a:highlight>
                <a:latin typeface="Corbel"/>
                <a:ea typeface="Corbel"/>
                <a:cs typeface="Corbel"/>
                <a:sym typeface="Corbel"/>
                <a:hlinkClick r:id="rId3"/>
              </a:rPr>
              <a:t> five welfare needs</a:t>
            </a:r>
            <a:r>
              <a:rPr lang="en-GB" sz="1150">
                <a:solidFill>
                  <a:srgbClr val="003473"/>
                </a:solidFill>
                <a:highlight>
                  <a:srgbClr val="FFFFFF"/>
                </a:highlight>
                <a:latin typeface="Corbel"/>
                <a:ea typeface="Corbel"/>
                <a:cs typeface="Corbel"/>
                <a:sym typeface="Corbel"/>
              </a:rPr>
              <a:t> </a:t>
            </a:r>
            <a:r>
              <a:rPr lang="en-GB" sz="1150">
                <a:solidFill>
                  <a:srgbClr val="003473"/>
                </a:solidFill>
                <a:latin typeface="Corbel"/>
                <a:ea typeface="Corbel"/>
                <a:cs typeface="Corbel"/>
                <a:sym typeface="Corbel"/>
              </a:rPr>
              <a:t>Ask pupils to suggest things that they think animals need. It may help to talk about a specific animal that they have experience of, such as a pet or farm animal. They can write or draw their answers on the worksheet </a:t>
            </a:r>
            <a:r>
              <a:rPr i="1" lang="en-GB" sz="1150" u="sng">
                <a:solidFill>
                  <a:schemeClr val="hlink"/>
                </a:solidFill>
                <a:latin typeface="Corbel"/>
                <a:ea typeface="Corbel"/>
                <a:cs typeface="Corbel"/>
                <a:sym typeface="Corbel"/>
                <a:hlinkClick r:id="rId4"/>
              </a:rPr>
              <a:t>What do they need?</a:t>
            </a:r>
            <a:r>
              <a:rPr lang="en-GB" sz="1150">
                <a:solidFill>
                  <a:srgbClr val="003473"/>
                </a:solidFill>
                <a:latin typeface="Corbel"/>
                <a:ea typeface="Corbel"/>
                <a:cs typeface="Corbel"/>
                <a:sym typeface="Corbel"/>
              </a:rPr>
              <a:t>.</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t/>
            </a:r>
            <a:endParaRPr sz="60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rPr lang="en-GB" sz="1150">
                <a:solidFill>
                  <a:srgbClr val="003473"/>
                </a:solidFill>
                <a:latin typeface="Corbel"/>
                <a:ea typeface="Corbel"/>
                <a:cs typeface="Corbel"/>
                <a:sym typeface="Corbel"/>
              </a:rPr>
              <a:t>Compare the two lists of</a:t>
            </a:r>
            <a:r>
              <a:rPr b="1" lang="en-GB" sz="1150">
                <a:solidFill>
                  <a:srgbClr val="003473"/>
                </a:solidFill>
                <a:latin typeface="Corbel"/>
                <a:ea typeface="Corbel"/>
                <a:cs typeface="Corbel"/>
                <a:sym typeface="Corbel"/>
              </a:rPr>
              <a:t> needs </a:t>
            </a:r>
            <a:r>
              <a:rPr lang="en-GB" sz="1150">
                <a:solidFill>
                  <a:srgbClr val="003473"/>
                </a:solidFill>
                <a:latin typeface="Corbel"/>
                <a:ea typeface="Corbel"/>
                <a:cs typeface="Corbel"/>
                <a:sym typeface="Corbel"/>
              </a:rPr>
              <a:t>you have written and discuss. Pupils should realise that the lists are similar.</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t/>
            </a:r>
            <a:endParaRPr sz="600">
              <a:solidFill>
                <a:srgbClr val="003473"/>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GB" sz="1150">
                <a:solidFill>
                  <a:srgbClr val="003473"/>
                </a:solidFill>
                <a:latin typeface="Corbel"/>
                <a:ea typeface="Corbel"/>
                <a:cs typeface="Corbel"/>
                <a:sym typeface="Corbel"/>
              </a:rPr>
              <a:t>Depending on the class ability, you may be able to put together separate lists of needs for pets, farm animals and wildlife. Again, make sure that pupils understand the difference between 'wants' and 'needs'. </a:t>
            </a:r>
            <a:endParaRPr sz="1150">
              <a:solidFill>
                <a:srgbClr val="003473"/>
              </a:solidFill>
              <a:latin typeface="Corbel"/>
              <a:ea typeface="Corbel"/>
              <a:cs typeface="Corbel"/>
              <a:sym typeface="Corbe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f5b37345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f5b37345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150">
                <a:solidFill>
                  <a:srgbClr val="003473"/>
                </a:solidFill>
                <a:latin typeface="Corbel"/>
                <a:ea typeface="Corbel"/>
                <a:cs typeface="Corbel"/>
                <a:sym typeface="Corbel"/>
              </a:rPr>
              <a:t>Pupils choose one of the animals. Working in pairs or small groups, the pupils should imagine that they are going to interview the animals.</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rPr b="1" lang="en-GB" sz="1150">
                <a:solidFill>
                  <a:srgbClr val="003473"/>
                </a:solidFill>
                <a:latin typeface="Corbel"/>
                <a:ea typeface="Corbel"/>
                <a:cs typeface="Corbel"/>
                <a:sym typeface="Corbel"/>
              </a:rPr>
              <a:t>What questions would they like to ask?</a:t>
            </a:r>
            <a:r>
              <a:rPr lang="en-GB" sz="1150">
                <a:solidFill>
                  <a:srgbClr val="003473"/>
                </a:solidFill>
                <a:latin typeface="Corbel"/>
                <a:ea typeface="Corbel"/>
                <a:cs typeface="Corbel"/>
                <a:sym typeface="Corbel"/>
              </a:rPr>
              <a:t> </a:t>
            </a:r>
            <a:r>
              <a:rPr i="1" lang="en-GB" sz="1150">
                <a:solidFill>
                  <a:srgbClr val="003473"/>
                </a:solidFill>
                <a:latin typeface="Corbel"/>
                <a:ea typeface="Corbel"/>
                <a:cs typeface="Corbel"/>
                <a:sym typeface="Corbel"/>
              </a:rPr>
              <a:t>What would the animals say? </a:t>
            </a:r>
            <a:r>
              <a:rPr lang="en-GB" sz="1150">
                <a:solidFill>
                  <a:srgbClr val="003473"/>
                </a:solidFill>
                <a:latin typeface="Corbel"/>
                <a:ea typeface="Corbel"/>
                <a:cs typeface="Corbel"/>
                <a:sym typeface="Corbel"/>
              </a:rPr>
              <a:t>  </a:t>
            </a:r>
            <a:r>
              <a:rPr i="1" lang="en-GB" sz="1150">
                <a:solidFill>
                  <a:srgbClr val="003473"/>
                </a:solidFill>
                <a:latin typeface="Corbel"/>
                <a:ea typeface="Corbel"/>
                <a:cs typeface="Corbel"/>
                <a:sym typeface="Corbel"/>
              </a:rPr>
              <a:t>What would you like to ask the animals?</a:t>
            </a:r>
            <a:r>
              <a:rPr lang="en-GB" sz="1150">
                <a:solidFill>
                  <a:srgbClr val="003473"/>
                </a:solidFill>
                <a:latin typeface="Corbel"/>
                <a:ea typeface="Corbel"/>
                <a:cs typeface="Corbel"/>
                <a:sym typeface="Corbel"/>
              </a:rPr>
              <a:t> in the form of a conversation. </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rPr lang="en-GB" sz="1150">
                <a:solidFill>
                  <a:srgbClr val="003473"/>
                </a:solidFill>
                <a:latin typeface="Corbel"/>
                <a:ea typeface="Corbel"/>
                <a:cs typeface="Corbel"/>
                <a:sym typeface="Corbel"/>
              </a:rPr>
              <a:t>So they would write their question, followed by the animal's answer.</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rPr lang="en-GB" sz="700">
                <a:solidFill>
                  <a:srgbClr val="003473"/>
                </a:solidFill>
                <a:latin typeface="Times New Roman"/>
                <a:ea typeface="Times New Roman"/>
                <a:cs typeface="Times New Roman"/>
                <a:sym typeface="Times New Roman"/>
              </a:rPr>
              <a:t> </a:t>
            </a:r>
            <a:r>
              <a:rPr b="1" lang="en-GB" sz="1150">
                <a:solidFill>
                  <a:srgbClr val="003473"/>
                </a:solidFill>
                <a:latin typeface="Corbel"/>
                <a:ea typeface="Corbel"/>
                <a:cs typeface="Corbel"/>
                <a:sym typeface="Corbel"/>
              </a:rPr>
              <a:t>Extension → </a:t>
            </a:r>
            <a:r>
              <a:rPr lang="en-GB" sz="1150">
                <a:solidFill>
                  <a:srgbClr val="003473"/>
                </a:solidFill>
                <a:latin typeface="Corbel"/>
                <a:ea typeface="Corbel"/>
                <a:cs typeface="Corbel"/>
                <a:sym typeface="Corbel"/>
              </a:rPr>
              <a:t>Encourage them to act out the interviews in front of the rest of the class, some pupils playing the part of the animals and some playing the part of the interviewers - then swap roles.</a:t>
            </a:r>
            <a:r>
              <a:rPr i="1" lang="en-GB" sz="1150">
                <a:solidFill>
                  <a:srgbClr val="003473"/>
                </a:solidFill>
                <a:latin typeface="Corbel"/>
                <a:ea typeface="Corbel"/>
                <a:cs typeface="Corbel"/>
                <a:sym typeface="Corbel"/>
              </a:rPr>
              <a:t> </a:t>
            </a:r>
            <a:endParaRPr i="1" sz="1150">
              <a:solidFill>
                <a:srgbClr val="003473"/>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i="1" lang="en-GB" sz="1150">
                <a:solidFill>
                  <a:srgbClr val="003473"/>
                </a:solidFill>
                <a:latin typeface="Corbel"/>
                <a:ea typeface="Corbel"/>
                <a:cs typeface="Corbel"/>
                <a:sym typeface="Corbel"/>
              </a:rPr>
              <a:t>(This could form the basis of a class assembly on animal welfare - pupils could begin with role play and then go on to explain more about how we should all look after animals and about the work of the RSPCA).</a:t>
            </a:r>
            <a:endParaRPr i="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f5b37345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f5b37345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150">
                <a:solidFill>
                  <a:srgbClr val="003473"/>
                </a:solidFill>
                <a:latin typeface="Corbel"/>
                <a:ea typeface="Corbel"/>
                <a:cs typeface="Corbel"/>
                <a:sym typeface="Corbel"/>
              </a:rPr>
              <a:t>Plenary - </a:t>
            </a:r>
            <a:r>
              <a:rPr lang="en-GB" sz="1150">
                <a:solidFill>
                  <a:srgbClr val="003473"/>
                </a:solidFill>
                <a:latin typeface="Corbel"/>
                <a:ea typeface="Corbel"/>
                <a:cs typeface="Corbel"/>
                <a:sym typeface="Corbel"/>
              </a:rPr>
              <a:t>Ask pupils what they have learned from the activity. How did they feel thinking about animal needs? Is there anything they will do differently as a result?</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None/>
            </a:pPr>
            <a:r>
              <a:rPr b="1" lang="en-GB" sz="1150">
                <a:solidFill>
                  <a:srgbClr val="003473"/>
                </a:solidFill>
                <a:latin typeface="Corbel"/>
                <a:ea typeface="Corbel"/>
                <a:cs typeface="Corbel"/>
                <a:sym typeface="Corbel"/>
              </a:rPr>
              <a:t>Homework </a:t>
            </a:r>
            <a:r>
              <a:rPr lang="en-GB" sz="1150">
                <a:solidFill>
                  <a:srgbClr val="003473"/>
                </a:solidFill>
                <a:latin typeface="Corbel"/>
                <a:ea typeface="Corbel"/>
                <a:cs typeface="Corbel"/>
                <a:sym typeface="Corbel"/>
              </a:rPr>
              <a:t>(optional) - Pupils can design and create a </a:t>
            </a:r>
            <a:r>
              <a:rPr i="1" lang="en-GB" sz="1150">
                <a:solidFill>
                  <a:srgbClr val="003473"/>
                </a:solidFill>
                <a:latin typeface="Corbel"/>
                <a:ea typeface="Corbel"/>
                <a:cs typeface="Corbel"/>
                <a:sym typeface="Corbel"/>
              </a:rPr>
              <a:t>What do animals need?</a:t>
            </a:r>
            <a:r>
              <a:rPr lang="en-GB" sz="1150">
                <a:solidFill>
                  <a:srgbClr val="003473"/>
                </a:solidFill>
                <a:latin typeface="Corbel"/>
                <a:ea typeface="Corbel"/>
                <a:cs typeface="Corbel"/>
                <a:sym typeface="Corbel"/>
              </a:rPr>
              <a:t> poster. </a:t>
            </a:r>
            <a:endParaRPr sz="1150">
              <a:solidFill>
                <a:srgbClr val="003473"/>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GB" sz="1150">
                <a:solidFill>
                  <a:srgbClr val="003473"/>
                </a:solidFill>
                <a:latin typeface="Corbel"/>
                <a:ea typeface="Corbel"/>
                <a:cs typeface="Corbel"/>
                <a:sym typeface="Corbel"/>
              </a:rPr>
              <a:t>They could use photos of their pets, or of animals that they particularly like, and add their own text.</a:t>
            </a:r>
            <a:endParaRPr sz="1150">
              <a:solidFill>
                <a:srgbClr val="003473"/>
              </a:solidFill>
              <a:latin typeface="Corbel"/>
              <a:ea typeface="Corbel"/>
              <a:cs typeface="Corbel"/>
              <a:sym typeface="Corbe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22.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1.png"/><Relationship Id="rId6" Type="http://schemas.openxmlformats.org/officeDocument/2006/relationships/image" Target="../media/image16.png"/><Relationship Id="rId7"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 Id="rId11" Type="http://schemas.openxmlformats.org/officeDocument/2006/relationships/image" Target="../media/image8.png"/><Relationship Id="rId10" Type="http://schemas.openxmlformats.org/officeDocument/2006/relationships/image" Target="../media/image14.png"/><Relationship Id="rId9"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19.png"/><Relationship Id="rId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FE9FB"/>
            </a:gs>
            <a:gs pos="100000">
              <a:srgbClr val="6E9BE7"/>
            </a:gs>
          </a:gsLst>
          <a:path path="circle">
            <a:fillToRect b="50%" l="50%" r="50%" t="50%"/>
          </a:path>
          <a:tileRect/>
        </a:gra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463525" y="120275"/>
            <a:ext cx="5110800" cy="73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sz="4000" u="sng"/>
              <a:t>Basic Needs</a:t>
            </a:r>
            <a:endParaRPr b="1" sz="4000" u="sng"/>
          </a:p>
        </p:txBody>
      </p:sp>
      <p:sp>
        <p:nvSpPr>
          <p:cNvPr id="55" name="Google Shape;55;p13"/>
          <p:cNvSpPr txBox="1"/>
          <p:nvPr>
            <p:ph idx="1" type="subTitle"/>
          </p:nvPr>
        </p:nvSpPr>
        <p:spPr>
          <a:xfrm>
            <a:off x="3147525" y="2460575"/>
            <a:ext cx="2687100" cy="61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000000"/>
                </a:solidFill>
              </a:rPr>
              <a:t>Let’s talk about our answers and note them on the board.</a:t>
            </a:r>
            <a:endParaRPr sz="1500">
              <a:solidFill>
                <a:srgbClr val="000000"/>
              </a:solidFill>
            </a:endParaRPr>
          </a:p>
          <a:p>
            <a:pPr indent="0" lvl="0" marL="0" rtl="0" algn="ctr">
              <a:spcBef>
                <a:spcPts val="0"/>
              </a:spcBef>
              <a:spcAft>
                <a:spcPts val="0"/>
              </a:spcAft>
              <a:buNone/>
            </a:pPr>
            <a:r>
              <a:t/>
            </a:r>
            <a:endParaRPr sz="1500">
              <a:solidFill>
                <a:srgbClr val="000000"/>
              </a:solidFill>
            </a:endParaRPr>
          </a:p>
        </p:txBody>
      </p:sp>
      <p:pic>
        <p:nvPicPr>
          <p:cNvPr id="56" name="Google Shape;56;p13"/>
          <p:cNvPicPr preferRelativeResize="0"/>
          <p:nvPr/>
        </p:nvPicPr>
        <p:blipFill>
          <a:blip r:embed="rId3">
            <a:alphaModFix/>
          </a:blip>
          <a:stretch>
            <a:fillRect/>
          </a:stretch>
        </p:blipFill>
        <p:spPr>
          <a:xfrm>
            <a:off x="6676300" y="118775"/>
            <a:ext cx="2347400" cy="1314550"/>
          </a:xfrm>
          <a:prstGeom prst="rect">
            <a:avLst/>
          </a:prstGeom>
          <a:noFill/>
          <a:ln cap="flat" cmpd="sng" w="76200">
            <a:solidFill>
              <a:srgbClr val="1C4587"/>
            </a:solidFill>
            <a:prstDash val="solid"/>
            <a:round/>
            <a:headEnd len="sm" w="sm" type="none"/>
            <a:tailEnd len="sm" w="sm" type="none"/>
          </a:ln>
        </p:spPr>
      </p:pic>
      <p:pic>
        <p:nvPicPr>
          <p:cNvPr id="57" name="Google Shape;57;p13"/>
          <p:cNvPicPr preferRelativeResize="0"/>
          <p:nvPr/>
        </p:nvPicPr>
        <p:blipFill>
          <a:blip r:embed="rId4">
            <a:alphaModFix/>
          </a:blip>
          <a:stretch>
            <a:fillRect/>
          </a:stretch>
        </p:blipFill>
        <p:spPr>
          <a:xfrm>
            <a:off x="135350" y="118775"/>
            <a:ext cx="1420150" cy="738475"/>
          </a:xfrm>
          <a:prstGeom prst="rect">
            <a:avLst/>
          </a:prstGeom>
          <a:noFill/>
          <a:ln>
            <a:noFill/>
          </a:ln>
        </p:spPr>
      </p:pic>
      <p:sp>
        <p:nvSpPr>
          <p:cNvPr id="58" name="Google Shape;58;p13"/>
          <p:cNvSpPr txBox="1"/>
          <p:nvPr/>
        </p:nvSpPr>
        <p:spPr>
          <a:xfrm>
            <a:off x="744950" y="1219000"/>
            <a:ext cx="1731300" cy="434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u="sng"/>
              <a:t>Starter</a:t>
            </a:r>
            <a:endParaRPr b="1" sz="1700" u="sng"/>
          </a:p>
        </p:txBody>
      </p:sp>
      <p:sp>
        <p:nvSpPr>
          <p:cNvPr id="59" name="Google Shape;59;p13"/>
          <p:cNvSpPr txBox="1"/>
          <p:nvPr/>
        </p:nvSpPr>
        <p:spPr>
          <a:xfrm>
            <a:off x="1083813" y="2917300"/>
            <a:ext cx="1329300" cy="35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sz="1300"/>
              <a:t>2 minutes</a:t>
            </a:r>
            <a:endParaRPr i="1" sz="1300" u="sng"/>
          </a:p>
        </p:txBody>
      </p:sp>
      <p:pic>
        <p:nvPicPr>
          <p:cNvPr id="60" name="Google Shape;60;p13"/>
          <p:cNvPicPr preferRelativeResize="0"/>
          <p:nvPr/>
        </p:nvPicPr>
        <p:blipFill>
          <a:blip r:embed="rId5">
            <a:alphaModFix/>
          </a:blip>
          <a:stretch>
            <a:fillRect/>
          </a:stretch>
        </p:blipFill>
        <p:spPr>
          <a:xfrm>
            <a:off x="1379223" y="2364750"/>
            <a:ext cx="617700" cy="617700"/>
          </a:xfrm>
          <a:prstGeom prst="rect">
            <a:avLst/>
          </a:prstGeom>
          <a:noFill/>
          <a:ln>
            <a:noFill/>
          </a:ln>
        </p:spPr>
      </p:pic>
      <p:sp>
        <p:nvSpPr>
          <p:cNvPr id="61" name="Google Shape;61;p13"/>
          <p:cNvSpPr txBox="1"/>
          <p:nvPr/>
        </p:nvSpPr>
        <p:spPr>
          <a:xfrm>
            <a:off x="-93250" y="1738325"/>
            <a:ext cx="3683400" cy="6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Think about w</a:t>
            </a:r>
            <a:r>
              <a:rPr lang="en-GB" sz="1500"/>
              <a:t>hat makes you </a:t>
            </a:r>
            <a:r>
              <a:rPr b="1" lang="en-GB" sz="1500"/>
              <a:t>happy?</a:t>
            </a:r>
            <a:r>
              <a:rPr lang="en-GB" sz="1500"/>
              <a:t>  </a:t>
            </a:r>
            <a:endParaRPr sz="1500"/>
          </a:p>
          <a:p>
            <a:pPr indent="0" lvl="0" marL="0" rtl="0" algn="ctr">
              <a:spcBef>
                <a:spcPts val="0"/>
              </a:spcBef>
              <a:spcAft>
                <a:spcPts val="0"/>
              </a:spcAft>
              <a:buNone/>
            </a:pPr>
            <a:r>
              <a:rPr lang="en-GB" sz="1500"/>
              <a:t>Provide </a:t>
            </a:r>
            <a:r>
              <a:rPr lang="en-GB" sz="1500" u="sng"/>
              <a:t>one</a:t>
            </a:r>
            <a:r>
              <a:rPr lang="en-GB" sz="1500"/>
              <a:t> suggestion.</a:t>
            </a:r>
            <a:endParaRPr sz="1500"/>
          </a:p>
        </p:txBody>
      </p:sp>
      <p:pic>
        <p:nvPicPr>
          <p:cNvPr id="62" name="Google Shape;62;p13"/>
          <p:cNvPicPr preferRelativeResize="0"/>
          <p:nvPr/>
        </p:nvPicPr>
        <p:blipFill>
          <a:blip r:embed="rId6">
            <a:alphaModFix/>
          </a:blip>
          <a:stretch>
            <a:fillRect/>
          </a:stretch>
        </p:blipFill>
        <p:spPr>
          <a:xfrm>
            <a:off x="5758425" y="1738325"/>
            <a:ext cx="2347399" cy="2178889"/>
          </a:xfrm>
          <a:prstGeom prst="rect">
            <a:avLst/>
          </a:prstGeom>
          <a:noFill/>
          <a:ln>
            <a:noFill/>
          </a:ln>
        </p:spPr>
      </p:pic>
      <p:sp>
        <p:nvSpPr>
          <p:cNvPr id="63" name="Google Shape;63;p13"/>
          <p:cNvSpPr txBox="1"/>
          <p:nvPr/>
        </p:nvSpPr>
        <p:spPr>
          <a:xfrm>
            <a:off x="211550" y="3433575"/>
            <a:ext cx="3141600" cy="43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Now </a:t>
            </a:r>
            <a:r>
              <a:rPr lang="en-GB" sz="1500"/>
              <a:t>let's</a:t>
            </a:r>
            <a:r>
              <a:rPr lang="en-GB" sz="1500"/>
              <a:t> think of what makes you </a:t>
            </a:r>
            <a:r>
              <a:rPr b="1" lang="en-GB" sz="1500"/>
              <a:t>healthy?</a:t>
            </a:r>
            <a:endParaRPr b="1" sz="1500"/>
          </a:p>
        </p:txBody>
      </p:sp>
      <p:pic>
        <p:nvPicPr>
          <p:cNvPr id="64" name="Google Shape;64;p13"/>
          <p:cNvPicPr preferRelativeResize="0"/>
          <p:nvPr/>
        </p:nvPicPr>
        <p:blipFill rotWithShape="1">
          <a:blip r:embed="rId7">
            <a:alphaModFix/>
          </a:blip>
          <a:srcRect b="22517" l="20222" r="18348" t="16640"/>
          <a:stretch/>
        </p:blipFill>
        <p:spPr>
          <a:xfrm>
            <a:off x="1311125" y="4031225"/>
            <a:ext cx="738475" cy="1036068"/>
          </a:xfrm>
          <a:prstGeom prst="rect">
            <a:avLst/>
          </a:prstGeom>
          <a:noFill/>
          <a:ln>
            <a:noFill/>
          </a:ln>
        </p:spPr>
      </p:pic>
      <p:sp>
        <p:nvSpPr>
          <p:cNvPr id="65" name="Google Shape;65;p13"/>
          <p:cNvSpPr/>
          <p:nvPr/>
        </p:nvSpPr>
        <p:spPr>
          <a:xfrm flipH="1" rot="6783649">
            <a:off x="3454401" y="3149070"/>
            <a:ext cx="671674" cy="510521"/>
          </a:xfrm>
          <a:prstGeom prst="bentArrow">
            <a:avLst>
              <a:gd fmla="val 25000" name="adj1"/>
              <a:gd fmla="val 25000" name="adj2"/>
              <a:gd fmla="val 25000" name="adj3"/>
              <a:gd fmla="val 43750" name="adj4"/>
            </a:avLst>
          </a:prstGeom>
          <a:solidFill>
            <a:schemeClr val="lt2"/>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rot="3564285">
            <a:off x="3530581" y="1854720"/>
            <a:ext cx="671945" cy="510545"/>
          </a:xfrm>
          <a:prstGeom prst="bentArrow">
            <a:avLst>
              <a:gd fmla="val 25000" name="adj1"/>
              <a:gd fmla="val 25000" name="adj2"/>
              <a:gd fmla="val 25000" name="adj3"/>
              <a:gd fmla="val 43750" name="adj4"/>
            </a:avLst>
          </a:prstGeom>
          <a:solidFill>
            <a:schemeClr val="lt2"/>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txBox="1"/>
          <p:nvPr/>
        </p:nvSpPr>
        <p:spPr>
          <a:xfrm>
            <a:off x="5191175" y="4349775"/>
            <a:ext cx="3683400" cy="677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What is the difference between things we </a:t>
            </a:r>
            <a:r>
              <a:rPr b="1" lang="en-GB" sz="1500" u="sng"/>
              <a:t>WANT</a:t>
            </a:r>
            <a:r>
              <a:rPr lang="en-GB" sz="1500"/>
              <a:t> and things we </a:t>
            </a:r>
            <a:r>
              <a:rPr b="1" lang="en-GB" sz="1500" u="sng"/>
              <a:t>NEED?</a:t>
            </a:r>
            <a:endParaRPr b="1" sz="1500" u="sng"/>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par>
                                <p:cTn fill="hold" nodeType="with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par>
                                <p:cTn fill="hold" nodeType="with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FE9FB"/>
            </a:gs>
            <a:gs pos="100000">
              <a:srgbClr val="6E9BE7"/>
            </a:gs>
          </a:gsLst>
          <a:path path="circle">
            <a:fillToRect b="50%" l="50%" r="50%" t="50%"/>
          </a:path>
          <a:tileRect/>
        </a:gradFill>
      </p:bgPr>
    </p:bg>
    <p:spTree>
      <p:nvGrpSpPr>
        <p:cNvPr id="71" name="Shape 71"/>
        <p:cNvGrpSpPr/>
        <p:nvPr/>
      </p:nvGrpSpPr>
      <p:grpSpPr>
        <a:xfrm>
          <a:off x="0" y="0"/>
          <a:ext cx="0" cy="0"/>
          <a:chOff x="0" y="0"/>
          <a:chExt cx="0" cy="0"/>
        </a:xfrm>
      </p:grpSpPr>
      <p:pic>
        <p:nvPicPr>
          <p:cNvPr id="72" name="Google Shape;72;p14"/>
          <p:cNvPicPr preferRelativeResize="0"/>
          <p:nvPr/>
        </p:nvPicPr>
        <p:blipFill>
          <a:blip r:embed="rId3">
            <a:alphaModFix/>
          </a:blip>
          <a:stretch>
            <a:fillRect/>
          </a:stretch>
        </p:blipFill>
        <p:spPr>
          <a:xfrm>
            <a:off x="6676300" y="118775"/>
            <a:ext cx="2347400" cy="1314550"/>
          </a:xfrm>
          <a:prstGeom prst="rect">
            <a:avLst/>
          </a:prstGeom>
          <a:noFill/>
          <a:ln cap="flat" cmpd="sng" w="76200">
            <a:solidFill>
              <a:srgbClr val="1C4587"/>
            </a:solidFill>
            <a:prstDash val="solid"/>
            <a:round/>
            <a:headEnd len="sm" w="sm" type="none"/>
            <a:tailEnd len="sm" w="sm" type="none"/>
          </a:ln>
        </p:spPr>
      </p:pic>
      <p:pic>
        <p:nvPicPr>
          <p:cNvPr id="73" name="Google Shape;73;p14"/>
          <p:cNvPicPr preferRelativeResize="0"/>
          <p:nvPr/>
        </p:nvPicPr>
        <p:blipFill>
          <a:blip r:embed="rId4">
            <a:alphaModFix/>
          </a:blip>
          <a:stretch>
            <a:fillRect/>
          </a:stretch>
        </p:blipFill>
        <p:spPr>
          <a:xfrm>
            <a:off x="135350" y="271175"/>
            <a:ext cx="1451025" cy="754525"/>
          </a:xfrm>
          <a:prstGeom prst="rect">
            <a:avLst/>
          </a:prstGeom>
          <a:noFill/>
          <a:ln>
            <a:noFill/>
          </a:ln>
        </p:spPr>
      </p:pic>
      <p:sp>
        <p:nvSpPr>
          <p:cNvPr id="74" name="Google Shape;74;p14"/>
          <p:cNvSpPr txBox="1"/>
          <p:nvPr/>
        </p:nvSpPr>
        <p:spPr>
          <a:xfrm>
            <a:off x="153825" y="1139400"/>
            <a:ext cx="3792000" cy="13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As you have identified what the difference is between </a:t>
            </a:r>
            <a:r>
              <a:rPr b="1" lang="en-GB" sz="1500"/>
              <a:t>WANTING</a:t>
            </a:r>
            <a:r>
              <a:rPr lang="en-GB" sz="1500"/>
              <a:t> and </a:t>
            </a:r>
            <a:r>
              <a:rPr b="1" lang="en-GB" sz="1500"/>
              <a:t>NEEDING </a:t>
            </a:r>
            <a:r>
              <a:rPr lang="en-GB" sz="1500"/>
              <a:t>something we are now going to look at what humans </a:t>
            </a:r>
            <a:r>
              <a:rPr b="1" lang="en-GB" sz="1500" u="sng"/>
              <a:t>NEED</a:t>
            </a:r>
            <a:r>
              <a:rPr b="1" lang="en-GB" sz="1500"/>
              <a:t>.</a:t>
            </a:r>
            <a:endParaRPr b="1" sz="1500"/>
          </a:p>
        </p:txBody>
      </p:sp>
      <p:sp>
        <p:nvSpPr>
          <p:cNvPr id="75" name="Google Shape;75;p14"/>
          <p:cNvSpPr txBox="1"/>
          <p:nvPr/>
        </p:nvSpPr>
        <p:spPr>
          <a:xfrm>
            <a:off x="2631350" y="107254"/>
            <a:ext cx="3000000" cy="6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solidFill>
                  <a:schemeClr val="dk1"/>
                </a:solidFill>
              </a:rPr>
              <a:t>Human Needs</a:t>
            </a:r>
            <a:endParaRPr b="1" sz="3000" u="sng"/>
          </a:p>
        </p:txBody>
      </p:sp>
      <p:pic>
        <p:nvPicPr>
          <p:cNvPr id="76" name="Google Shape;76;p14"/>
          <p:cNvPicPr preferRelativeResize="0"/>
          <p:nvPr/>
        </p:nvPicPr>
        <p:blipFill>
          <a:blip r:embed="rId5">
            <a:alphaModFix/>
          </a:blip>
          <a:stretch>
            <a:fillRect/>
          </a:stretch>
        </p:blipFill>
        <p:spPr>
          <a:xfrm>
            <a:off x="2665700" y="2270699"/>
            <a:ext cx="673874" cy="673851"/>
          </a:xfrm>
          <a:prstGeom prst="rect">
            <a:avLst/>
          </a:prstGeom>
          <a:noFill/>
          <a:ln>
            <a:noFill/>
          </a:ln>
        </p:spPr>
      </p:pic>
      <p:pic>
        <p:nvPicPr>
          <p:cNvPr id="77" name="Google Shape;77;p14"/>
          <p:cNvPicPr preferRelativeResize="0"/>
          <p:nvPr/>
        </p:nvPicPr>
        <p:blipFill>
          <a:blip r:embed="rId6">
            <a:alphaModFix/>
          </a:blip>
          <a:stretch>
            <a:fillRect/>
          </a:stretch>
        </p:blipFill>
        <p:spPr>
          <a:xfrm>
            <a:off x="1707525" y="2309850"/>
            <a:ext cx="754524" cy="539529"/>
          </a:xfrm>
          <a:prstGeom prst="rect">
            <a:avLst/>
          </a:prstGeom>
          <a:noFill/>
          <a:ln>
            <a:noFill/>
          </a:ln>
        </p:spPr>
      </p:pic>
      <p:pic>
        <p:nvPicPr>
          <p:cNvPr id="78" name="Google Shape;78;p14"/>
          <p:cNvPicPr preferRelativeResize="0"/>
          <p:nvPr/>
        </p:nvPicPr>
        <p:blipFill>
          <a:blip r:embed="rId7">
            <a:alphaModFix/>
          </a:blip>
          <a:stretch>
            <a:fillRect/>
          </a:stretch>
        </p:blipFill>
        <p:spPr>
          <a:xfrm rot="-211947">
            <a:off x="513088" y="2101265"/>
            <a:ext cx="992699" cy="992723"/>
          </a:xfrm>
          <a:prstGeom prst="rect">
            <a:avLst/>
          </a:prstGeom>
          <a:noFill/>
          <a:ln>
            <a:noFill/>
          </a:ln>
        </p:spPr>
      </p:pic>
      <p:sp>
        <p:nvSpPr>
          <p:cNvPr id="79" name="Google Shape;79;p14"/>
          <p:cNvSpPr txBox="1"/>
          <p:nvPr/>
        </p:nvSpPr>
        <p:spPr>
          <a:xfrm>
            <a:off x="1425" y="3861225"/>
            <a:ext cx="3127800" cy="7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What do humans need to be happy and healthy?</a:t>
            </a:r>
            <a:endParaRPr b="1" sz="1500"/>
          </a:p>
        </p:txBody>
      </p:sp>
      <p:sp>
        <p:nvSpPr>
          <p:cNvPr id="80" name="Google Shape;80;p14"/>
          <p:cNvSpPr txBox="1"/>
          <p:nvPr/>
        </p:nvSpPr>
        <p:spPr>
          <a:xfrm>
            <a:off x="838950" y="3381150"/>
            <a:ext cx="1731300" cy="434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u="sng"/>
              <a:t>Question</a:t>
            </a:r>
            <a:endParaRPr b="1" sz="1700" u="sng"/>
          </a:p>
        </p:txBody>
      </p:sp>
      <p:pic>
        <p:nvPicPr>
          <p:cNvPr id="81" name="Google Shape;81;p14"/>
          <p:cNvPicPr preferRelativeResize="0"/>
          <p:nvPr/>
        </p:nvPicPr>
        <p:blipFill>
          <a:blip r:embed="rId8">
            <a:alphaModFix/>
          </a:blip>
          <a:stretch>
            <a:fillRect/>
          </a:stretch>
        </p:blipFill>
        <p:spPr>
          <a:xfrm>
            <a:off x="4162100" y="2149397"/>
            <a:ext cx="1795000" cy="1666149"/>
          </a:xfrm>
          <a:prstGeom prst="rect">
            <a:avLst/>
          </a:prstGeom>
          <a:noFill/>
          <a:ln>
            <a:noFill/>
          </a:ln>
        </p:spPr>
      </p:pic>
      <p:sp>
        <p:nvSpPr>
          <p:cNvPr id="82" name="Google Shape;82;p14"/>
          <p:cNvSpPr txBox="1"/>
          <p:nvPr/>
        </p:nvSpPr>
        <p:spPr>
          <a:xfrm>
            <a:off x="3008100" y="3793725"/>
            <a:ext cx="2623200" cy="7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Take a look at the list. </a:t>
            </a:r>
            <a:endParaRPr sz="1500"/>
          </a:p>
          <a:p>
            <a:pPr indent="0" lvl="0" marL="0" rtl="0" algn="ctr">
              <a:spcBef>
                <a:spcPts val="0"/>
              </a:spcBef>
              <a:spcAft>
                <a:spcPts val="0"/>
              </a:spcAft>
              <a:buNone/>
            </a:pPr>
            <a:r>
              <a:rPr lang="en-GB" sz="1500"/>
              <a:t>Which answers are </a:t>
            </a:r>
            <a:r>
              <a:rPr b="1" lang="en-GB" sz="1500"/>
              <a:t>needs</a:t>
            </a:r>
            <a:r>
              <a:rPr lang="en-GB" sz="1500"/>
              <a:t> rather than </a:t>
            </a:r>
            <a:r>
              <a:rPr b="1" lang="en-GB" sz="1500"/>
              <a:t>wants?</a:t>
            </a:r>
            <a:endParaRPr b="1" sz="1500"/>
          </a:p>
        </p:txBody>
      </p:sp>
      <p:sp>
        <p:nvSpPr>
          <p:cNvPr id="83" name="Google Shape;83;p14"/>
          <p:cNvSpPr/>
          <p:nvPr/>
        </p:nvSpPr>
        <p:spPr>
          <a:xfrm flipH="1" rot="7937041">
            <a:off x="2398240" y="4263941"/>
            <a:ext cx="671516" cy="510337"/>
          </a:xfrm>
          <a:prstGeom prst="bentArrow">
            <a:avLst>
              <a:gd fmla="val 25000" name="adj1"/>
              <a:gd fmla="val 25000" name="adj2"/>
              <a:gd fmla="val 25000" name="adj3"/>
              <a:gd fmla="val 43750" name="adj4"/>
            </a:avLst>
          </a:prstGeom>
          <a:solidFill>
            <a:schemeClr val="lt2"/>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nvSpPr>
        <p:spPr>
          <a:xfrm>
            <a:off x="4238300" y="1516200"/>
            <a:ext cx="2293200" cy="7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a:t>If you think of any extra, add these in too!</a:t>
            </a:r>
            <a:endParaRPr b="1" i="1"/>
          </a:p>
        </p:txBody>
      </p:sp>
      <p:sp>
        <p:nvSpPr>
          <p:cNvPr id="85" name="Google Shape;85;p14"/>
          <p:cNvSpPr txBox="1"/>
          <p:nvPr/>
        </p:nvSpPr>
        <p:spPr>
          <a:xfrm>
            <a:off x="6984350" y="2104050"/>
            <a:ext cx="1731300" cy="11328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u="sng"/>
              <a:t>As a Class:</a:t>
            </a:r>
            <a:endParaRPr b="1" sz="1500" u="sng"/>
          </a:p>
          <a:p>
            <a:pPr indent="0" lvl="0" marL="0" rtl="0" algn="ctr">
              <a:spcBef>
                <a:spcPts val="0"/>
              </a:spcBef>
              <a:spcAft>
                <a:spcPts val="0"/>
              </a:spcAft>
              <a:buNone/>
            </a:pPr>
            <a:r>
              <a:rPr lang="en-GB" sz="1500"/>
              <a:t>Can we agree on a set of basic human needs?</a:t>
            </a:r>
            <a:endParaRPr sz="1500"/>
          </a:p>
        </p:txBody>
      </p:sp>
      <p:pic>
        <p:nvPicPr>
          <p:cNvPr id="86" name="Google Shape;86;p14"/>
          <p:cNvPicPr preferRelativeResize="0"/>
          <p:nvPr/>
        </p:nvPicPr>
        <p:blipFill>
          <a:blip r:embed="rId9">
            <a:alphaModFix/>
          </a:blip>
          <a:stretch>
            <a:fillRect/>
          </a:stretch>
        </p:blipFill>
        <p:spPr>
          <a:xfrm>
            <a:off x="7472747" y="3450364"/>
            <a:ext cx="754525" cy="9254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FE9FB"/>
            </a:gs>
            <a:gs pos="100000">
              <a:srgbClr val="6E9BE7"/>
            </a:gs>
          </a:gsLst>
          <a:path path="circle">
            <a:fillToRect b="50%" l="50%" r="50%" t="50%"/>
          </a:path>
          <a:tileRect/>
        </a:gradFill>
      </p:bgPr>
    </p:bg>
    <p:spTree>
      <p:nvGrpSpPr>
        <p:cNvPr id="90" name="Shape 90"/>
        <p:cNvGrpSpPr/>
        <p:nvPr/>
      </p:nvGrpSpPr>
      <p:grpSpPr>
        <a:xfrm>
          <a:off x="0" y="0"/>
          <a:ext cx="0" cy="0"/>
          <a:chOff x="0" y="0"/>
          <a:chExt cx="0" cy="0"/>
        </a:xfrm>
      </p:grpSpPr>
      <p:pic>
        <p:nvPicPr>
          <p:cNvPr id="91" name="Google Shape;91;p15"/>
          <p:cNvPicPr preferRelativeResize="0"/>
          <p:nvPr/>
        </p:nvPicPr>
        <p:blipFill>
          <a:blip r:embed="rId3">
            <a:alphaModFix/>
          </a:blip>
          <a:stretch>
            <a:fillRect/>
          </a:stretch>
        </p:blipFill>
        <p:spPr>
          <a:xfrm>
            <a:off x="6921775" y="118775"/>
            <a:ext cx="2101925" cy="1177075"/>
          </a:xfrm>
          <a:prstGeom prst="rect">
            <a:avLst/>
          </a:prstGeom>
          <a:noFill/>
          <a:ln cap="flat" cmpd="sng" w="76200">
            <a:solidFill>
              <a:srgbClr val="1C4587"/>
            </a:solidFill>
            <a:prstDash val="solid"/>
            <a:round/>
            <a:headEnd len="sm" w="sm" type="none"/>
            <a:tailEnd len="sm" w="sm" type="none"/>
          </a:ln>
        </p:spPr>
      </p:pic>
      <p:pic>
        <p:nvPicPr>
          <p:cNvPr id="92" name="Google Shape;92;p15"/>
          <p:cNvPicPr preferRelativeResize="0"/>
          <p:nvPr/>
        </p:nvPicPr>
        <p:blipFill>
          <a:blip r:embed="rId4">
            <a:alphaModFix/>
          </a:blip>
          <a:stretch>
            <a:fillRect/>
          </a:stretch>
        </p:blipFill>
        <p:spPr>
          <a:xfrm>
            <a:off x="135350" y="118775"/>
            <a:ext cx="1420150" cy="738475"/>
          </a:xfrm>
          <a:prstGeom prst="rect">
            <a:avLst/>
          </a:prstGeom>
          <a:noFill/>
          <a:ln>
            <a:noFill/>
          </a:ln>
        </p:spPr>
      </p:pic>
      <p:sp>
        <p:nvSpPr>
          <p:cNvPr id="93" name="Google Shape;93;p15"/>
          <p:cNvSpPr txBox="1"/>
          <p:nvPr/>
        </p:nvSpPr>
        <p:spPr>
          <a:xfrm>
            <a:off x="1860300" y="111375"/>
            <a:ext cx="4434000" cy="65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t>Animals Need</a:t>
            </a:r>
            <a:endParaRPr sz="3000"/>
          </a:p>
          <a:p>
            <a:pPr indent="0" lvl="0" marL="0" rtl="0" algn="ctr">
              <a:spcBef>
                <a:spcPts val="0"/>
              </a:spcBef>
              <a:spcAft>
                <a:spcPts val="0"/>
              </a:spcAft>
              <a:buNone/>
            </a:pPr>
            <a:r>
              <a:t/>
            </a:r>
            <a:endParaRPr b="1" sz="3000" u="sng">
              <a:solidFill>
                <a:srgbClr val="0000FF"/>
              </a:solidFill>
            </a:endParaRPr>
          </a:p>
        </p:txBody>
      </p:sp>
      <p:pic>
        <p:nvPicPr>
          <p:cNvPr id="94" name="Google Shape;94;p15"/>
          <p:cNvPicPr preferRelativeResize="0"/>
          <p:nvPr/>
        </p:nvPicPr>
        <p:blipFill rotWithShape="1">
          <a:blip r:embed="rId5">
            <a:alphaModFix/>
          </a:blip>
          <a:srcRect b="26678" l="26775" r="26372" t="27085"/>
          <a:stretch/>
        </p:blipFill>
        <p:spPr>
          <a:xfrm>
            <a:off x="315987" y="2932527"/>
            <a:ext cx="2101926" cy="1166298"/>
          </a:xfrm>
          <a:prstGeom prst="rect">
            <a:avLst/>
          </a:prstGeom>
          <a:noFill/>
          <a:ln cap="flat" cmpd="sng" w="28575">
            <a:solidFill>
              <a:srgbClr val="003473"/>
            </a:solidFill>
            <a:prstDash val="solid"/>
            <a:round/>
            <a:headEnd len="sm" w="sm" type="none"/>
            <a:tailEnd len="sm" w="sm" type="none"/>
          </a:ln>
        </p:spPr>
      </p:pic>
      <p:pic>
        <p:nvPicPr>
          <p:cNvPr id="95" name="Google Shape;95;p15"/>
          <p:cNvPicPr preferRelativeResize="0"/>
          <p:nvPr/>
        </p:nvPicPr>
        <p:blipFill rotWithShape="1">
          <a:blip r:embed="rId6">
            <a:alphaModFix/>
          </a:blip>
          <a:srcRect b="51109" l="34141" r="61874" t="42797"/>
          <a:stretch/>
        </p:blipFill>
        <p:spPr>
          <a:xfrm>
            <a:off x="6646263" y="3593300"/>
            <a:ext cx="653025" cy="609600"/>
          </a:xfrm>
          <a:prstGeom prst="rect">
            <a:avLst/>
          </a:prstGeom>
          <a:noFill/>
          <a:ln cap="flat" cmpd="sng" w="12700">
            <a:solidFill>
              <a:srgbClr val="000000"/>
            </a:solidFill>
            <a:prstDash val="solid"/>
            <a:miter lim="8000"/>
            <a:headEnd len="sm" w="sm" type="none"/>
            <a:tailEnd len="sm" w="sm" type="none"/>
          </a:ln>
        </p:spPr>
      </p:pic>
      <p:pic>
        <p:nvPicPr>
          <p:cNvPr id="96" name="Google Shape;96;p15"/>
          <p:cNvPicPr preferRelativeResize="0"/>
          <p:nvPr/>
        </p:nvPicPr>
        <p:blipFill rotWithShape="1">
          <a:blip r:embed="rId6">
            <a:alphaModFix/>
          </a:blip>
          <a:srcRect b="45961" l="34121" r="61997" t="48644"/>
          <a:stretch/>
        </p:blipFill>
        <p:spPr>
          <a:xfrm>
            <a:off x="7619263" y="3593300"/>
            <a:ext cx="707800" cy="609600"/>
          </a:xfrm>
          <a:prstGeom prst="rect">
            <a:avLst/>
          </a:prstGeom>
          <a:noFill/>
          <a:ln cap="flat" cmpd="sng" w="12700">
            <a:solidFill>
              <a:srgbClr val="000000"/>
            </a:solidFill>
            <a:prstDash val="solid"/>
            <a:miter lim="8000"/>
            <a:headEnd len="sm" w="sm" type="none"/>
            <a:tailEnd len="sm" w="sm" type="none"/>
          </a:ln>
        </p:spPr>
      </p:pic>
      <p:pic>
        <p:nvPicPr>
          <p:cNvPr id="97" name="Google Shape;97;p15"/>
          <p:cNvPicPr preferRelativeResize="0"/>
          <p:nvPr/>
        </p:nvPicPr>
        <p:blipFill rotWithShape="1">
          <a:blip r:embed="rId6">
            <a:alphaModFix/>
          </a:blip>
          <a:srcRect b="40271" l="34109" r="61861" t="54038"/>
          <a:stretch/>
        </p:blipFill>
        <p:spPr>
          <a:xfrm>
            <a:off x="6125700" y="4343600"/>
            <a:ext cx="653025" cy="609600"/>
          </a:xfrm>
          <a:prstGeom prst="rect">
            <a:avLst/>
          </a:prstGeom>
          <a:noFill/>
          <a:ln cap="flat" cmpd="sng" w="12700">
            <a:solidFill>
              <a:srgbClr val="000000"/>
            </a:solidFill>
            <a:prstDash val="solid"/>
            <a:miter lim="8000"/>
            <a:headEnd len="sm" w="sm" type="none"/>
            <a:tailEnd len="sm" w="sm" type="none"/>
          </a:ln>
        </p:spPr>
      </p:pic>
      <p:pic>
        <p:nvPicPr>
          <p:cNvPr id="98" name="Google Shape;98;p15"/>
          <p:cNvPicPr preferRelativeResize="0"/>
          <p:nvPr/>
        </p:nvPicPr>
        <p:blipFill rotWithShape="1">
          <a:blip r:embed="rId6">
            <a:alphaModFix/>
          </a:blip>
          <a:srcRect b="34375" l="34001" r="61929" t="59531"/>
          <a:stretch/>
        </p:blipFill>
        <p:spPr>
          <a:xfrm>
            <a:off x="7123975" y="4343600"/>
            <a:ext cx="621525" cy="609600"/>
          </a:xfrm>
          <a:prstGeom prst="rect">
            <a:avLst/>
          </a:prstGeom>
          <a:noFill/>
          <a:ln cap="flat" cmpd="sng" w="12700">
            <a:solidFill>
              <a:srgbClr val="000000"/>
            </a:solidFill>
            <a:prstDash val="solid"/>
            <a:miter lim="8000"/>
            <a:headEnd len="sm" w="sm" type="none"/>
            <a:tailEnd len="sm" w="sm" type="none"/>
          </a:ln>
        </p:spPr>
      </p:pic>
      <p:pic>
        <p:nvPicPr>
          <p:cNvPr id="99" name="Google Shape;99;p15"/>
          <p:cNvPicPr preferRelativeResize="0"/>
          <p:nvPr/>
        </p:nvPicPr>
        <p:blipFill rotWithShape="1">
          <a:blip r:embed="rId6">
            <a:alphaModFix/>
          </a:blip>
          <a:srcRect b="26992" l="33942" r="61736" t="65532"/>
          <a:stretch/>
        </p:blipFill>
        <p:spPr>
          <a:xfrm>
            <a:off x="8166950" y="4331900"/>
            <a:ext cx="621525" cy="609600"/>
          </a:xfrm>
          <a:prstGeom prst="rect">
            <a:avLst/>
          </a:prstGeom>
          <a:noFill/>
          <a:ln cap="flat" cmpd="sng" w="12700">
            <a:solidFill>
              <a:srgbClr val="000000"/>
            </a:solidFill>
            <a:prstDash val="solid"/>
            <a:miter lim="8000"/>
            <a:headEnd len="sm" w="sm" type="none"/>
            <a:tailEnd len="sm" w="sm" type="none"/>
          </a:ln>
        </p:spPr>
      </p:pic>
      <p:sp>
        <p:nvSpPr>
          <p:cNvPr id="100" name="Google Shape;100;p15"/>
          <p:cNvSpPr txBox="1"/>
          <p:nvPr/>
        </p:nvSpPr>
        <p:spPr>
          <a:xfrm>
            <a:off x="-3" y="2198125"/>
            <a:ext cx="28863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What do animals need to be </a:t>
            </a:r>
            <a:r>
              <a:rPr b="1" lang="en-GB" sz="1500"/>
              <a:t>happy</a:t>
            </a:r>
            <a:r>
              <a:rPr lang="en-GB" sz="1500"/>
              <a:t> and </a:t>
            </a:r>
            <a:r>
              <a:rPr b="1" lang="en-GB" sz="1500"/>
              <a:t>healthy?</a:t>
            </a:r>
            <a:endParaRPr b="1" sz="1500"/>
          </a:p>
        </p:txBody>
      </p:sp>
      <p:sp>
        <p:nvSpPr>
          <p:cNvPr id="101" name="Google Shape;101;p15"/>
          <p:cNvSpPr txBox="1"/>
          <p:nvPr/>
        </p:nvSpPr>
        <p:spPr>
          <a:xfrm>
            <a:off x="2181300" y="751525"/>
            <a:ext cx="37920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Who has a pet in here? </a:t>
            </a:r>
            <a:endParaRPr sz="1500"/>
          </a:p>
          <a:p>
            <a:pPr indent="0" lvl="0" marL="0" rtl="0" algn="ctr">
              <a:spcBef>
                <a:spcPts val="0"/>
              </a:spcBef>
              <a:spcAft>
                <a:spcPts val="0"/>
              </a:spcAft>
              <a:buNone/>
            </a:pPr>
            <a:r>
              <a:rPr lang="en-GB" sz="1500"/>
              <a:t>Can you tell me about your pet?</a:t>
            </a:r>
            <a:endParaRPr b="1" sz="1500"/>
          </a:p>
        </p:txBody>
      </p:sp>
      <p:sp>
        <p:nvSpPr>
          <p:cNvPr id="102" name="Google Shape;102;p15"/>
          <p:cNvSpPr txBox="1"/>
          <p:nvPr/>
        </p:nvSpPr>
        <p:spPr>
          <a:xfrm>
            <a:off x="451025" y="1745213"/>
            <a:ext cx="1731300" cy="434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u="sng"/>
              <a:t>Question</a:t>
            </a:r>
            <a:endParaRPr b="1" sz="1700" u="sng"/>
          </a:p>
        </p:txBody>
      </p:sp>
      <p:sp>
        <p:nvSpPr>
          <p:cNvPr id="103" name="Google Shape;103;p15"/>
          <p:cNvSpPr txBox="1"/>
          <p:nvPr/>
        </p:nvSpPr>
        <p:spPr>
          <a:xfrm>
            <a:off x="6048772" y="2854700"/>
            <a:ext cx="28863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Can anyone identify what the 5 Welfare Needs of animals are?</a:t>
            </a:r>
            <a:endParaRPr b="1" sz="1500"/>
          </a:p>
        </p:txBody>
      </p:sp>
      <p:pic>
        <p:nvPicPr>
          <p:cNvPr id="104" name="Google Shape;104;p15"/>
          <p:cNvPicPr preferRelativeResize="0"/>
          <p:nvPr/>
        </p:nvPicPr>
        <p:blipFill rotWithShape="1">
          <a:blip r:embed="rId7">
            <a:alphaModFix/>
          </a:blip>
          <a:srcRect b="5362" l="27264" r="23609" t="16243"/>
          <a:stretch/>
        </p:blipFill>
        <p:spPr>
          <a:xfrm>
            <a:off x="3004099" y="1522763"/>
            <a:ext cx="2545900" cy="2283949"/>
          </a:xfrm>
          <a:prstGeom prst="rect">
            <a:avLst/>
          </a:prstGeom>
          <a:noFill/>
          <a:ln cap="flat" cmpd="sng" w="19050">
            <a:solidFill>
              <a:schemeClr val="dk1"/>
            </a:solidFill>
            <a:prstDash val="solid"/>
            <a:round/>
            <a:headEnd len="sm" w="sm" type="none"/>
            <a:tailEnd len="sm" w="sm" type="none"/>
          </a:ln>
        </p:spPr>
      </p:pic>
      <p:sp>
        <p:nvSpPr>
          <p:cNvPr id="105" name="Google Shape;105;p15"/>
          <p:cNvSpPr txBox="1"/>
          <p:nvPr/>
        </p:nvSpPr>
        <p:spPr>
          <a:xfrm>
            <a:off x="135350" y="4355300"/>
            <a:ext cx="24834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Write or draw your answers on the worksheet.</a:t>
            </a:r>
            <a:endParaRPr b="1" sz="1500"/>
          </a:p>
        </p:txBody>
      </p:sp>
      <p:sp>
        <p:nvSpPr>
          <p:cNvPr id="106" name="Google Shape;106;p15"/>
          <p:cNvSpPr/>
          <p:nvPr/>
        </p:nvSpPr>
        <p:spPr>
          <a:xfrm flipH="1" rot="6696105">
            <a:off x="2613081" y="4047685"/>
            <a:ext cx="671460" cy="510406"/>
          </a:xfrm>
          <a:prstGeom prst="bentArrow">
            <a:avLst>
              <a:gd fmla="val 25000" name="adj1"/>
              <a:gd fmla="val 25000" name="adj2"/>
              <a:gd fmla="val 25000" name="adj3"/>
              <a:gd fmla="val 43750" name="adj4"/>
            </a:avLst>
          </a:prstGeom>
          <a:solidFill>
            <a:schemeClr val="lt2"/>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txBox="1"/>
          <p:nvPr/>
        </p:nvSpPr>
        <p:spPr>
          <a:xfrm>
            <a:off x="5975800" y="1518450"/>
            <a:ext cx="2968200" cy="9033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Look at the ‘Human Needs’ list and now your ‘Animal Needs’ </a:t>
            </a:r>
            <a:r>
              <a:rPr b="1" lang="en-GB" sz="1500"/>
              <a:t>What have you noticed?</a:t>
            </a:r>
            <a:endParaRPr b="1"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FE9FB"/>
            </a:gs>
            <a:gs pos="100000">
              <a:srgbClr val="6E9BE7"/>
            </a:gs>
          </a:gsLst>
          <a:path path="circle">
            <a:fillToRect b="50%" l="50%" r="50%" t="50%"/>
          </a:path>
          <a:tileRect/>
        </a:gradFill>
      </p:bgPr>
    </p:bg>
    <p:spTree>
      <p:nvGrpSpPr>
        <p:cNvPr id="111" name="Shape 111"/>
        <p:cNvGrpSpPr/>
        <p:nvPr/>
      </p:nvGrpSpPr>
      <p:grpSpPr>
        <a:xfrm>
          <a:off x="0" y="0"/>
          <a:ext cx="0" cy="0"/>
          <a:chOff x="0" y="0"/>
          <a:chExt cx="0" cy="0"/>
        </a:xfrm>
      </p:grpSpPr>
      <p:pic>
        <p:nvPicPr>
          <p:cNvPr id="112" name="Google Shape;112;p16"/>
          <p:cNvPicPr preferRelativeResize="0"/>
          <p:nvPr/>
        </p:nvPicPr>
        <p:blipFill>
          <a:blip r:embed="rId3">
            <a:alphaModFix/>
          </a:blip>
          <a:stretch>
            <a:fillRect/>
          </a:stretch>
        </p:blipFill>
        <p:spPr>
          <a:xfrm>
            <a:off x="6676300" y="118775"/>
            <a:ext cx="2347400" cy="1314550"/>
          </a:xfrm>
          <a:prstGeom prst="rect">
            <a:avLst/>
          </a:prstGeom>
          <a:noFill/>
          <a:ln cap="flat" cmpd="sng" w="76200">
            <a:solidFill>
              <a:srgbClr val="1C4587"/>
            </a:solidFill>
            <a:prstDash val="solid"/>
            <a:round/>
            <a:headEnd len="sm" w="sm" type="none"/>
            <a:tailEnd len="sm" w="sm" type="none"/>
          </a:ln>
        </p:spPr>
      </p:pic>
      <p:pic>
        <p:nvPicPr>
          <p:cNvPr id="113" name="Google Shape;113;p16"/>
          <p:cNvPicPr preferRelativeResize="0"/>
          <p:nvPr/>
        </p:nvPicPr>
        <p:blipFill>
          <a:blip r:embed="rId4">
            <a:alphaModFix/>
          </a:blip>
          <a:stretch>
            <a:fillRect/>
          </a:stretch>
        </p:blipFill>
        <p:spPr>
          <a:xfrm>
            <a:off x="135350" y="118775"/>
            <a:ext cx="1420150" cy="738475"/>
          </a:xfrm>
          <a:prstGeom prst="rect">
            <a:avLst/>
          </a:prstGeom>
          <a:noFill/>
          <a:ln>
            <a:noFill/>
          </a:ln>
        </p:spPr>
      </p:pic>
      <p:sp>
        <p:nvSpPr>
          <p:cNvPr id="114" name="Google Shape;114;p16"/>
          <p:cNvSpPr txBox="1"/>
          <p:nvPr/>
        </p:nvSpPr>
        <p:spPr>
          <a:xfrm>
            <a:off x="1555500" y="141550"/>
            <a:ext cx="48504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t>Animal Interviews</a:t>
            </a:r>
            <a:endParaRPr sz="3000" u="sng"/>
          </a:p>
        </p:txBody>
      </p:sp>
      <p:sp>
        <p:nvSpPr>
          <p:cNvPr id="115" name="Google Shape;115;p16"/>
          <p:cNvSpPr txBox="1"/>
          <p:nvPr/>
        </p:nvSpPr>
        <p:spPr>
          <a:xfrm>
            <a:off x="597075" y="1121475"/>
            <a:ext cx="3865500" cy="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t>Choose one of the following animals:</a:t>
            </a:r>
            <a:endParaRPr b="1" sz="1500"/>
          </a:p>
        </p:txBody>
      </p:sp>
      <p:sp>
        <p:nvSpPr>
          <p:cNvPr id="116" name="Google Shape;116;p16"/>
          <p:cNvSpPr txBox="1"/>
          <p:nvPr/>
        </p:nvSpPr>
        <p:spPr>
          <a:xfrm>
            <a:off x="421000" y="3062550"/>
            <a:ext cx="44853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sz="1500"/>
              <a:t>In pairs, you are going to interview this animal.</a:t>
            </a:r>
            <a:endParaRPr i="1" sz="1500"/>
          </a:p>
        </p:txBody>
      </p:sp>
      <p:sp>
        <p:nvSpPr>
          <p:cNvPr id="117" name="Google Shape;117;p16"/>
          <p:cNvSpPr txBox="1"/>
          <p:nvPr/>
        </p:nvSpPr>
        <p:spPr>
          <a:xfrm>
            <a:off x="-17050" y="4133700"/>
            <a:ext cx="3705600" cy="95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What questions would you like to ask?</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GB" sz="1500"/>
              <a:t>What would the animals say?</a:t>
            </a:r>
            <a:endParaRPr sz="1500"/>
          </a:p>
        </p:txBody>
      </p:sp>
      <p:sp>
        <p:nvSpPr>
          <p:cNvPr id="118" name="Google Shape;118;p16"/>
          <p:cNvSpPr txBox="1"/>
          <p:nvPr/>
        </p:nvSpPr>
        <p:spPr>
          <a:xfrm>
            <a:off x="866800" y="3699288"/>
            <a:ext cx="1731300" cy="434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u="sng"/>
              <a:t>Think About:</a:t>
            </a:r>
            <a:endParaRPr b="1" sz="1700" u="sng"/>
          </a:p>
        </p:txBody>
      </p:sp>
      <p:sp>
        <p:nvSpPr>
          <p:cNvPr id="119" name="Google Shape;119;p16"/>
          <p:cNvSpPr txBox="1"/>
          <p:nvPr/>
        </p:nvSpPr>
        <p:spPr>
          <a:xfrm>
            <a:off x="6405900" y="1676725"/>
            <a:ext cx="1731300" cy="4344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a:t>Example</a:t>
            </a:r>
            <a:endParaRPr b="1" sz="1700"/>
          </a:p>
        </p:txBody>
      </p:sp>
      <p:pic>
        <p:nvPicPr>
          <p:cNvPr id="120" name="Google Shape;120;p16"/>
          <p:cNvPicPr preferRelativeResize="0"/>
          <p:nvPr/>
        </p:nvPicPr>
        <p:blipFill>
          <a:blip r:embed="rId5">
            <a:alphaModFix/>
          </a:blip>
          <a:stretch>
            <a:fillRect/>
          </a:stretch>
        </p:blipFill>
        <p:spPr>
          <a:xfrm>
            <a:off x="135352" y="1548775"/>
            <a:ext cx="1108700" cy="1485999"/>
          </a:xfrm>
          <a:prstGeom prst="rect">
            <a:avLst/>
          </a:prstGeom>
          <a:noFill/>
          <a:ln>
            <a:noFill/>
          </a:ln>
        </p:spPr>
      </p:pic>
      <p:pic>
        <p:nvPicPr>
          <p:cNvPr id="121" name="Google Shape;121;p16"/>
          <p:cNvPicPr preferRelativeResize="0"/>
          <p:nvPr/>
        </p:nvPicPr>
        <p:blipFill>
          <a:blip r:embed="rId6">
            <a:alphaModFix/>
          </a:blip>
          <a:stretch>
            <a:fillRect/>
          </a:stretch>
        </p:blipFill>
        <p:spPr>
          <a:xfrm>
            <a:off x="1282874" y="1621000"/>
            <a:ext cx="899151" cy="1314550"/>
          </a:xfrm>
          <a:prstGeom prst="rect">
            <a:avLst/>
          </a:prstGeom>
          <a:noFill/>
          <a:ln>
            <a:noFill/>
          </a:ln>
        </p:spPr>
      </p:pic>
      <p:pic>
        <p:nvPicPr>
          <p:cNvPr id="122" name="Google Shape;122;p16"/>
          <p:cNvPicPr preferRelativeResize="0"/>
          <p:nvPr/>
        </p:nvPicPr>
        <p:blipFill>
          <a:blip r:embed="rId7">
            <a:alphaModFix/>
          </a:blip>
          <a:stretch>
            <a:fillRect/>
          </a:stretch>
        </p:blipFill>
        <p:spPr>
          <a:xfrm>
            <a:off x="2326145" y="1671979"/>
            <a:ext cx="1351755" cy="1235500"/>
          </a:xfrm>
          <a:prstGeom prst="rect">
            <a:avLst/>
          </a:prstGeom>
          <a:noFill/>
          <a:ln>
            <a:noFill/>
          </a:ln>
        </p:spPr>
      </p:pic>
      <p:pic>
        <p:nvPicPr>
          <p:cNvPr id="123" name="Google Shape;123;p16"/>
          <p:cNvPicPr preferRelativeResize="0"/>
          <p:nvPr/>
        </p:nvPicPr>
        <p:blipFill>
          <a:blip r:embed="rId8">
            <a:alphaModFix/>
          </a:blip>
          <a:stretch>
            <a:fillRect/>
          </a:stretch>
        </p:blipFill>
        <p:spPr>
          <a:xfrm>
            <a:off x="3745825" y="1602400"/>
            <a:ext cx="1351750" cy="1351751"/>
          </a:xfrm>
          <a:prstGeom prst="rect">
            <a:avLst/>
          </a:prstGeom>
          <a:noFill/>
          <a:ln>
            <a:noFill/>
          </a:ln>
        </p:spPr>
      </p:pic>
      <p:pic>
        <p:nvPicPr>
          <p:cNvPr id="124" name="Google Shape;124;p16"/>
          <p:cNvPicPr preferRelativeResize="0"/>
          <p:nvPr/>
        </p:nvPicPr>
        <p:blipFill>
          <a:blip r:embed="rId9">
            <a:alphaModFix/>
          </a:blip>
          <a:stretch>
            <a:fillRect/>
          </a:stretch>
        </p:blipFill>
        <p:spPr>
          <a:xfrm rot="803934">
            <a:off x="7103625" y="2207024"/>
            <a:ext cx="1830473" cy="1830452"/>
          </a:xfrm>
          <a:prstGeom prst="rect">
            <a:avLst/>
          </a:prstGeom>
          <a:noFill/>
          <a:ln>
            <a:noFill/>
          </a:ln>
        </p:spPr>
      </p:pic>
      <p:pic>
        <p:nvPicPr>
          <p:cNvPr id="125" name="Google Shape;125;p16"/>
          <p:cNvPicPr preferRelativeResize="0"/>
          <p:nvPr/>
        </p:nvPicPr>
        <p:blipFill>
          <a:blip r:embed="rId10">
            <a:alphaModFix/>
          </a:blip>
          <a:stretch>
            <a:fillRect/>
          </a:stretch>
        </p:blipFill>
        <p:spPr>
          <a:xfrm>
            <a:off x="7576373" y="4004100"/>
            <a:ext cx="1269925" cy="1014450"/>
          </a:xfrm>
          <a:prstGeom prst="rect">
            <a:avLst/>
          </a:prstGeom>
          <a:noFill/>
          <a:ln>
            <a:noFill/>
          </a:ln>
        </p:spPr>
      </p:pic>
      <p:pic>
        <p:nvPicPr>
          <p:cNvPr id="126" name="Google Shape;126;p16"/>
          <p:cNvPicPr preferRelativeResize="0"/>
          <p:nvPr/>
        </p:nvPicPr>
        <p:blipFill>
          <a:blip r:embed="rId11">
            <a:alphaModFix/>
          </a:blip>
          <a:stretch>
            <a:fillRect/>
          </a:stretch>
        </p:blipFill>
        <p:spPr>
          <a:xfrm>
            <a:off x="5373393" y="2852062"/>
            <a:ext cx="1108700" cy="2281276"/>
          </a:xfrm>
          <a:prstGeom prst="rect">
            <a:avLst/>
          </a:prstGeom>
          <a:noFill/>
          <a:ln>
            <a:noFill/>
          </a:ln>
        </p:spPr>
      </p:pic>
      <p:sp>
        <p:nvSpPr>
          <p:cNvPr id="127" name="Google Shape;127;p16"/>
          <p:cNvSpPr txBox="1"/>
          <p:nvPr/>
        </p:nvSpPr>
        <p:spPr>
          <a:xfrm>
            <a:off x="5449600" y="2272900"/>
            <a:ext cx="1731300" cy="6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a:highlight>
                  <a:schemeClr val="lt1"/>
                </a:highlight>
              </a:rPr>
              <a:t>“What do you like to eat?”</a:t>
            </a:r>
            <a:endParaRPr i="1">
              <a:highlight>
                <a:schemeClr val="lt1"/>
              </a:highlight>
            </a:endParaRPr>
          </a:p>
        </p:txBody>
      </p:sp>
      <p:sp>
        <p:nvSpPr>
          <p:cNvPr id="128" name="Google Shape;128;p16"/>
          <p:cNvSpPr txBox="1"/>
          <p:nvPr/>
        </p:nvSpPr>
        <p:spPr>
          <a:xfrm rot="978670">
            <a:off x="7334359" y="2551050"/>
            <a:ext cx="1497577" cy="6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sz="1300"/>
              <a:t>I really like fresh fruit and vegetables but...</a:t>
            </a:r>
            <a:endParaRPr i="1"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FE9FB"/>
            </a:gs>
            <a:gs pos="100000">
              <a:srgbClr val="6E9BE7"/>
            </a:gs>
          </a:gsLst>
          <a:path path="circle">
            <a:fillToRect b="50%" l="50%" r="50%" t="50%"/>
          </a:path>
          <a:tileRect/>
        </a:gradFill>
      </p:bgPr>
    </p:bg>
    <p:spTree>
      <p:nvGrpSpPr>
        <p:cNvPr id="132" name="Shape 132"/>
        <p:cNvGrpSpPr/>
        <p:nvPr/>
      </p:nvGrpSpPr>
      <p:grpSpPr>
        <a:xfrm>
          <a:off x="0" y="0"/>
          <a:ext cx="0" cy="0"/>
          <a:chOff x="0" y="0"/>
          <a:chExt cx="0" cy="0"/>
        </a:xfrm>
      </p:grpSpPr>
      <p:pic>
        <p:nvPicPr>
          <p:cNvPr id="133" name="Google Shape;133;p17"/>
          <p:cNvPicPr preferRelativeResize="0"/>
          <p:nvPr/>
        </p:nvPicPr>
        <p:blipFill>
          <a:blip r:embed="rId3">
            <a:alphaModFix/>
          </a:blip>
          <a:stretch>
            <a:fillRect/>
          </a:stretch>
        </p:blipFill>
        <p:spPr>
          <a:xfrm>
            <a:off x="6676300" y="118775"/>
            <a:ext cx="2347400" cy="1314550"/>
          </a:xfrm>
          <a:prstGeom prst="rect">
            <a:avLst/>
          </a:prstGeom>
          <a:noFill/>
          <a:ln cap="flat" cmpd="sng" w="76200">
            <a:solidFill>
              <a:srgbClr val="1C4587"/>
            </a:solidFill>
            <a:prstDash val="solid"/>
            <a:round/>
            <a:headEnd len="sm" w="sm" type="none"/>
            <a:tailEnd len="sm" w="sm" type="none"/>
          </a:ln>
        </p:spPr>
      </p:pic>
      <p:pic>
        <p:nvPicPr>
          <p:cNvPr id="134" name="Google Shape;134;p17"/>
          <p:cNvPicPr preferRelativeResize="0"/>
          <p:nvPr/>
        </p:nvPicPr>
        <p:blipFill>
          <a:blip r:embed="rId4">
            <a:alphaModFix/>
          </a:blip>
          <a:stretch>
            <a:fillRect/>
          </a:stretch>
        </p:blipFill>
        <p:spPr>
          <a:xfrm>
            <a:off x="135350" y="118775"/>
            <a:ext cx="1420150" cy="738475"/>
          </a:xfrm>
          <a:prstGeom prst="rect">
            <a:avLst/>
          </a:prstGeom>
          <a:noFill/>
          <a:ln>
            <a:noFill/>
          </a:ln>
        </p:spPr>
      </p:pic>
      <p:sp>
        <p:nvSpPr>
          <p:cNvPr id="135" name="Google Shape;135;p17"/>
          <p:cNvSpPr txBox="1"/>
          <p:nvPr/>
        </p:nvSpPr>
        <p:spPr>
          <a:xfrm>
            <a:off x="248700" y="1335450"/>
            <a:ext cx="3995100" cy="20502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u="sng"/>
              <a:t>Questions</a:t>
            </a:r>
            <a:endParaRPr b="1" sz="1500" u="sng"/>
          </a:p>
          <a:p>
            <a:pPr indent="0" lvl="0" marL="0" rtl="0" algn="l">
              <a:spcBef>
                <a:spcPts val="0"/>
              </a:spcBef>
              <a:spcAft>
                <a:spcPts val="0"/>
              </a:spcAft>
              <a:buNone/>
            </a:pPr>
            <a:r>
              <a:rPr lang="en-GB" sz="1500"/>
              <a:t>What have you learnt from today’s lesson?</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GB" sz="1500"/>
              <a:t>How did you feel thinking about animals needs?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GB" sz="1500"/>
              <a:t>Do you think you will do anything differently now after this?</a:t>
            </a:r>
            <a:endParaRPr sz="1500"/>
          </a:p>
        </p:txBody>
      </p:sp>
      <p:sp>
        <p:nvSpPr>
          <p:cNvPr id="136" name="Google Shape;136;p17"/>
          <p:cNvSpPr txBox="1"/>
          <p:nvPr/>
        </p:nvSpPr>
        <p:spPr>
          <a:xfrm>
            <a:off x="2104050" y="146225"/>
            <a:ext cx="4470900" cy="8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u="sng"/>
              <a:t>Plenary &amp; Homework</a:t>
            </a:r>
            <a:endParaRPr b="1" sz="3000" u="sng"/>
          </a:p>
        </p:txBody>
      </p:sp>
      <p:sp>
        <p:nvSpPr>
          <p:cNvPr id="137" name="Google Shape;137;p17"/>
          <p:cNvSpPr txBox="1"/>
          <p:nvPr/>
        </p:nvSpPr>
        <p:spPr>
          <a:xfrm>
            <a:off x="4794325" y="1683100"/>
            <a:ext cx="4121100" cy="17727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u="sng"/>
              <a:t>Did you know?!</a:t>
            </a:r>
            <a:endParaRPr b="1" sz="1500" u="sng"/>
          </a:p>
          <a:p>
            <a:pPr indent="0" lvl="0" marL="0" rtl="0" algn="ctr">
              <a:spcBef>
                <a:spcPts val="0"/>
              </a:spcBef>
              <a:spcAft>
                <a:spcPts val="0"/>
              </a:spcAft>
              <a:buNone/>
            </a:pPr>
            <a:r>
              <a:t/>
            </a:r>
            <a:endParaRPr sz="1500"/>
          </a:p>
          <a:p>
            <a:pPr indent="0" lvl="0" marL="0" rtl="0" algn="ctr">
              <a:spcBef>
                <a:spcPts val="0"/>
              </a:spcBef>
              <a:spcAft>
                <a:spcPts val="0"/>
              </a:spcAft>
              <a:buNone/>
            </a:pPr>
            <a:r>
              <a:rPr lang="en-GB" sz="1500"/>
              <a:t>It costs around £700 a year in the UK to keep an average-sized dog.</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GB" sz="1500"/>
              <a:t>More than 900 million farm animals are produced every year in the UK.</a:t>
            </a:r>
            <a:endParaRPr b="1" sz="1500" u="sng"/>
          </a:p>
        </p:txBody>
      </p:sp>
      <p:pic>
        <p:nvPicPr>
          <p:cNvPr id="138" name="Google Shape;138;p17"/>
          <p:cNvPicPr preferRelativeResize="0"/>
          <p:nvPr/>
        </p:nvPicPr>
        <p:blipFill>
          <a:blip r:embed="rId5">
            <a:alphaModFix/>
          </a:blip>
          <a:stretch>
            <a:fillRect/>
          </a:stretch>
        </p:blipFill>
        <p:spPr>
          <a:xfrm>
            <a:off x="152400" y="3865225"/>
            <a:ext cx="928364" cy="902050"/>
          </a:xfrm>
          <a:prstGeom prst="rect">
            <a:avLst/>
          </a:prstGeom>
          <a:noFill/>
          <a:ln>
            <a:noFill/>
          </a:ln>
        </p:spPr>
      </p:pic>
      <p:pic>
        <p:nvPicPr>
          <p:cNvPr id="139" name="Google Shape;139;p17"/>
          <p:cNvPicPr preferRelativeResize="0"/>
          <p:nvPr/>
        </p:nvPicPr>
        <p:blipFill>
          <a:blip r:embed="rId6">
            <a:alphaModFix/>
          </a:blip>
          <a:stretch>
            <a:fillRect/>
          </a:stretch>
        </p:blipFill>
        <p:spPr>
          <a:xfrm>
            <a:off x="3828475" y="857250"/>
            <a:ext cx="1214549" cy="902056"/>
          </a:xfrm>
          <a:prstGeom prst="rect">
            <a:avLst/>
          </a:prstGeom>
          <a:noFill/>
          <a:ln>
            <a:noFill/>
          </a:ln>
        </p:spPr>
      </p:pic>
      <p:sp>
        <p:nvSpPr>
          <p:cNvPr id="140" name="Google Shape;140;p17"/>
          <p:cNvSpPr txBox="1"/>
          <p:nvPr/>
        </p:nvSpPr>
        <p:spPr>
          <a:xfrm>
            <a:off x="1100925" y="3591450"/>
            <a:ext cx="3290400" cy="14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u="sng"/>
              <a:t>Homework</a:t>
            </a:r>
            <a:endParaRPr b="1" sz="1500" u="sng"/>
          </a:p>
          <a:p>
            <a:pPr indent="0" lvl="0" marL="0" rtl="0" algn="l">
              <a:spcBef>
                <a:spcPts val="0"/>
              </a:spcBef>
              <a:spcAft>
                <a:spcPts val="0"/>
              </a:spcAft>
              <a:buNone/>
            </a:pPr>
            <a:r>
              <a:rPr lang="en-GB" sz="1500"/>
              <a:t>Can you design and create a ‘What do animals need’ poster to display on our classroom wall. </a:t>
            </a:r>
            <a:endParaRPr sz="1500"/>
          </a:p>
          <a:p>
            <a:pPr indent="0" lvl="0" marL="0" rtl="0" algn="l">
              <a:spcBef>
                <a:spcPts val="0"/>
              </a:spcBef>
              <a:spcAft>
                <a:spcPts val="0"/>
              </a:spcAft>
              <a:buNone/>
            </a:pPr>
            <a:r>
              <a:rPr i="1" lang="en-GB"/>
              <a:t>You can use images of your own pets</a:t>
            </a:r>
            <a:r>
              <a:rPr i="1" lang="en-GB" sz="1500"/>
              <a:t>.</a:t>
            </a:r>
            <a:endParaRPr i="1" sz="1500"/>
          </a:p>
        </p:txBody>
      </p:sp>
      <p:pic>
        <p:nvPicPr>
          <p:cNvPr id="141" name="Google Shape;141;p17"/>
          <p:cNvPicPr preferRelativeResize="0"/>
          <p:nvPr/>
        </p:nvPicPr>
        <p:blipFill>
          <a:blip r:embed="rId7">
            <a:alphaModFix/>
          </a:blip>
          <a:stretch>
            <a:fillRect/>
          </a:stretch>
        </p:blipFill>
        <p:spPr>
          <a:xfrm>
            <a:off x="7130301" y="3467850"/>
            <a:ext cx="1696800" cy="1696800"/>
          </a:xfrm>
          <a:prstGeom prst="rect">
            <a:avLst/>
          </a:prstGeom>
          <a:noFill/>
          <a:ln>
            <a:noFill/>
          </a:ln>
        </p:spPr>
      </p:pic>
      <p:sp>
        <p:nvSpPr>
          <p:cNvPr id="142" name="Google Shape;142;p17"/>
          <p:cNvSpPr txBox="1"/>
          <p:nvPr/>
        </p:nvSpPr>
        <p:spPr>
          <a:xfrm>
            <a:off x="5343625" y="3778075"/>
            <a:ext cx="2347500" cy="10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highlight>
                  <a:srgbClr val="FFF2CC"/>
                </a:highlight>
              </a:rPr>
              <a:t>£700</a:t>
            </a:r>
            <a:r>
              <a:rPr lang="en-GB">
                <a:highlight>
                  <a:srgbClr val="FFFFFF"/>
                </a:highlight>
              </a:rPr>
              <a:t> a year!</a:t>
            </a:r>
            <a:endParaRPr>
              <a:highlight>
                <a:srgbClr val="FFFFFF"/>
              </a:highlight>
            </a:endParaRPr>
          </a:p>
          <a:p>
            <a:pPr indent="0" lvl="0" marL="0" rtl="0" algn="ctr">
              <a:spcBef>
                <a:spcPts val="0"/>
              </a:spcBef>
              <a:spcAft>
                <a:spcPts val="0"/>
              </a:spcAft>
              <a:buNone/>
            </a:pPr>
            <a:r>
              <a:t/>
            </a:r>
            <a:endParaRPr>
              <a:highlight>
                <a:srgbClr val="FFFFFF"/>
              </a:highlight>
            </a:endParaRPr>
          </a:p>
          <a:p>
            <a:pPr indent="0" lvl="0" marL="0" rtl="0" algn="ctr">
              <a:spcBef>
                <a:spcPts val="0"/>
              </a:spcBef>
              <a:spcAft>
                <a:spcPts val="0"/>
              </a:spcAft>
              <a:buNone/>
            </a:pPr>
            <a:r>
              <a:rPr lang="en-GB">
                <a:highlight>
                  <a:srgbClr val="FFFFFF"/>
                </a:highlight>
              </a:rPr>
              <a:t>If I live until I am 10 years old, I will cost </a:t>
            </a:r>
            <a:r>
              <a:rPr b="1" lang="en-GB" sz="1500">
                <a:highlight>
                  <a:srgbClr val="FFF2CC"/>
                </a:highlight>
              </a:rPr>
              <a:t>£7000</a:t>
            </a:r>
            <a:endParaRPr b="1" sz="1500">
              <a:highlight>
                <a:srgbClr val="FFF2CC"/>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