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orbe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regular.fntdata"/><Relationship Id="rId10" Type="http://schemas.openxmlformats.org/officeDocument/2006/relationships/slide" Target="slides/slide5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Starter </a:t>
            </a:r>
            <a:endParaRPr b="1"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Explain to the class that all pets need looking after every day. Point out that many people get a pet without thinking about how much time they need to spend looking after it every day.</a:t>
            </a:r>
            <a:endParaRPr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Choose a particular pet and ask pairs of pupils to research all the things someone who was looking after the pet would need to do.</a:t>
            </a:r>
            <a:endParaRPr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As a class, discuss this, is it easy to look after a pet? Are some pet’s easier to look after than others?</a:t>
            </a:r>
            <a:endParaRPr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5b373451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5b373451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Pet Care Diary - How much time?</a:t>
            </a:r>
            <a:endParaRPr b="1"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After the pupils have researched what someone who has a pet needs to do, ask them to make a diary of what has to be done every day with specific times for each task.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When the diaries are finished, ask the pupils to estimate how much time the pet owner would have to spend every day looking after the animal.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What advice would they give someone who was thinking of looking after the animal?</a:t>
            </a:r>
            <a:endParaRPr sz="1150">
              <a:solidFill>
                <a:srgbClr val="00347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5b37345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f5b3734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Pretend pet</a:t>
            </a:r>
            <a:endParaRPr b="1"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 pretend pet can be an excellent focus for developing responsibility and care toward animals. 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Ask pupils why they think the classroom is not an ideal environment for a pet. 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003473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Please note: the RSPCA does not believe live animals should be kept in the classroom. </a:t>
            </a:r>
            <a:endParaRPr i="1">
              <a:solidFill>
                <a:srgbClr val="003473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Here are some things to think about: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It is an extra responsibility on top of an already busy school day.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Who is responsible for the pet?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Who will pay for the food and veterinary bills?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AutoNum type="arabicPeriod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Who will care for the animal in the evenings, at weekends and during the holiday?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Once the class has decided on a pretend pet, ask the pupils to think of all the things it needs and give it a name. 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Ask the class to write a pet diary about looking after the animal. They should think about who is going to look after the animal at weekends and evenings. 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473"/>
                </a:solidFill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Differentiation: Discuss that </a:t>
            </a:r>
            <a:r>
              <a:rPr b="1" lang="en-GB">
                <a:solidFill>
                  <a:srgbClr val="003473"/>
                </a:solidFill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some children have allergic reactions to animals. </a:t>
            </a:r>
            <a:endParaRPr b="1">
              <a:solidFill>
                <a:srgbClr val="003473"/>
              </a:solidFill>
              <a:highlight>
                <a:srgbClr val="FFF2CC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3473"/>
                </a:solidFill>
                <a:highlight>
                  <a:srgbClr val="FFF2CC"/>
                </a:highlight>
                <a:latin typeface="Avenir"/>
                <a:ea typeface="Avenir"/>
                <a:cs typeface="Avenir"/>
                <a:sym typeface="Avenir"/>
              </a:rPr>
              <a:t>Zoonotic diseases: infections passed from animals to humans, can be dangerous. Animals also bite! You should carry out a full risk assessment before anyone brings an animal into the classroom.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5b37345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f5b37345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47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Invite them to write a pet care rota so that individuals or pairs of pupils can look after the pet for 24 hours.</a:t>
            </a:r>
            <a:endParaRPr>
              <a:solidFill>
                <a:srgbClr val="003473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Idea: </a:t>
            </a:r>
            <a:r>
              <a:rPr lang="en-GB">
                <a:solidFill>
                  <a:srgbClr val="00347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You could make the pet the class mascot and use it in other work.</a:t>
            </a:r>
            <a:endParaRPr>
              <a:solidFill>
                <a:srgbClr val="003473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f5b37345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f5b37345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03473"/>
                </a:solidFill>
                <a:latin typeface="Avenir"/>
                <a:ea typeface="Avenir"/>
                <a:cs typeface="Avenir"/>
                <a:sym typeface="Avenir"/>
              </a:rPr>
              <a:t>Class discussion</a:t>
            </a:r>
            <a:endParaRPr b="1">
              <a:solidFill>
                <a:srgbClr val="003473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Encourage the pupils to talk about the good things and the difficult things about looking after the pretend pet.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What was difficult?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What was easy?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Has it made them feel differently about getting a pet of their own?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473"/>
              </a:buClr>
              <a:buSzPts val="1100"/>
              <a:buFont typeface="Avenir"/>
              <a:buChar char="●"/>
            </a:pPr>
            <a:r>
              <a:rPr lang="en-GB">
                <a:solidFill>
                  <a:srgbClr val="003473"/>
                </a:solidFill>
                <a:highlight>
                  <a:srgbClr val="FFFFFF"/>
                </a:highlight>
                <a:latin typeface="Avenir"/>
                <a:ea typeface="Avenir"/>
                <a:cs typeface="Avenir"/>
                <a:sym typeface="Avenir"/>
              </a:rPr>
              <a:t>Or if they already have a pet, has it made them feel different about their responsibilities? What advice would they give people who are thinking of getting a pet?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3473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Homework - can they find out how much all the things cost to look after a pet? Are they surprised by the cost?</a:t>
            </a:r>
            <a:endParaRPr>
              <a:solidFill>
                <a:srgbClr val="003473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FOLP8p0jSoA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16600" y="272675"/>
            <a:ext cx="5110800" cy="124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/>
              <a:t>Looking after pets takes time</a:t>
            </a:r>
            <a:endParaRPr b="1"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274975" y="2745875"/>
            <a:ext cx="46809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sp>
        <p:nvSpPr>
          <p:cNvPr id="56" name="Google Shape;56;p13"/>
          <p:cNvSpPr txBox="1"/>
          <p:nvPr/>
        </p:nvSpPr>
        <p:spPr>
          <a:xfrm>
            <a:off x="6035750" y="2571750"/>
            <a:ext cx="2754600" cy="17550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/>
              <a:t>Starter:</a:t>
            </a:r>
            <a:endParaRPr b="1" sz="1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C</a:t>
            </a:r>
            <a:r>
              <a:rPr b="1" lang="en-GB" sz="1600"/>
              <a:t>hoose a pet and research all the things someone who was looking after that pet would need to do.</a:t>
            </a:r>
            <a:r>
              <a:rPr b="1" lang="en-GB" sz="1500"/>
              <a:t> </a:t>
            </a:r>
            <a:endParaRPr b="1" i="1" sz="1500"/>
          </a:p>
        </p:txBody>
      </p:sp>
      <p:sp>
        <p:nvSpPr>
          <p:cNvPr id="57" name="Google Shape;57;p13"/>
          <p:cNvSpPr txBox="1"/>
          <p:nvPr/>
        </p:nvSpPr>
        <p:spPr>
          <a:xfrm>
            <a:off x="363950" y="1375475"/>
            <a:ext cx="1644300" cy="10092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/>
              <a:t>ALL</a:t>
            </a:r>
            <a:r>
              <a:rPr b="1" lang="en-GB" sz="1500"/>
              <a:t> pets need looking after </a:t>
            </a:r>
            <a:endParaRPr b="1"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/>
              <a:t>EVERY DAY</a:t>
            </a:r>
            <a:endParaRPr b="1" sz="1700" u="sng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11168" l="0" r="0" t="11168"/>
          <a:stretch/>
        </p:blipFill>
        <p:spPr>
          <a:xfrm>
            <a:off x="821150" y="2571750"/>
            <a:ext cx="4831952" cy="1846365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" name="Google Shape;59;p13"/>
          <p:cNvSpPr txBox="1"/>
          <p:nvPr/>
        </p:nvSpPr>
        <p:spPr>
          <a:xfrm>
            <a:off x="5976425" y="1348475"/>
            <a:ext cx="2979600" cy="1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/>
              <a:t>Sometimes, people get a pet without thinking about how much time they need to spend looking after it every day.</a:t>
            </a:r>
            <a:endParaRPr i="1" sz="1500" u="sng"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12132" r="12132" t="0"/>
          <a:stretch/>
        </p:blipFill>
        <p:spPr>
          <a:xfrm>
            <a:off x="2150275" y="1641575"/>
            <a:ext cx="653025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8955" r="8955" t="0"/>
          <a:stretch/>
        </p:blipFill>
        <p:spPr>
          <a:xfrm>
            <a:off x="2914650" y="1641575"/>
            <a:ext cx="707799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0" l="12132" r="12132" t="0"/>
          <a:stretch/>
        </p:blipFill>
        <p:spPr>
          <a:xfrm>
            <a:off x="3733800" y="1641575"/>
            <a:ext cx="653025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0" l="13962" r="13955" t="0"/>
          <a:stretch/>
        </p:blipFill>
        <p:spPr>
          <a:xfrm>
            <a:off x="4498175" y="1641575"/>
            <a:ext cx="621526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8">
            <a:alphaModFix/>
          </a:blip>
          <a:srcRect b="0" l="13962" r="13955" t="0"/>
          <a:stretch/>
        </p:blipFill>
        <p:spPr>
          <a:xfrm>
            <a:off x="5231600" y="1641575"/>
            <a:ext cx="621526" cy="6096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/>
        </p:nvSpPr>
        <p:spPr>
          <a:xfrm>
            <a:off x="230025" y="1139400"/>
            <a:ext cx="49350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 1: </a:t>
            </a:r>
            <a:r>
              <a:rPr lang="en-GB" sz="1700"/>
              <a:t>Write a diary of what has to be done every day to look after a pet. Don’t forget to include specific </a:t>
            </a:r>
            <a:r>
              <a:rPr b="1" lang="en-GB" sz="1700"/>
              <a:t>times </a:t>
            </a:r>
            <a:r>
              <a:rPr lang="en-GB" sz="1700"/>
              <a:t>for each task</a:t>
            </a:r>
            <a:endParaRPr sz="1500"/>
          </a:p>
        </p:txBody>
      </p:sp>
      <p:sp>
        <p:nvSpPr>
          <p:cNvPr id="70" name="Google Shape;70;p14"/>
          <p:cNvSpPr txBox="1"/>
          <p:nvPr/>
        </p:nvSpPr>
        <p:spPr>
          <a:xfrm>
            <a:off x="3072000" y="183453"/>
            <a:ext cx="3000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>
                <a:solidFill>
                  <a:schemeClr val="dk1"/>
                </a:solidFill>
              </a:rPr>
              <a:t>Pet Care Diary</a:t>
            </a:r>
            <a:endParaRPr b="1" sz="3000" u="sng"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29242" l="26725" r="28627" t="27158"/>
          <a:stretch/>
        </p:blipFill>
        <p:spPr>
          <a:xfrm>
            <a:off x="363950" y="2468050"/>
            <a:ext cx="2960549" cy="1625401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225" y="644698"/>
            <a:ext cx="1451026" cy="14194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6855200" y="1311900"/>
            <a:ext cx="20547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/>
              <a:t>Example: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9am - Feed the dog</a:t>
            </a:r>
            <a:endParaRPr i="1"/>
          </a:p>
        </p:txBody>
      </p:sp>
      <p:sp>
        <p:nvSpPr>
          <p:cNvPr id="74" name="Google Shape;74;p14"/>
          <p:cNvSpPr/>
          <p:nvPr/>
        </p:nvSpPr>
        <p:spPr>
          <a:xfrm rot="4626250">
            <a:off x="6719307" y="936947"/>
            <a:ext cx="482572" cy="34495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480650" y="2128825"/>
            <a:ext cx="3000000" cy="11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 2: </a:t>
            </a:r>
            <a:r>
              <a:rPr lang="en-GB" sz="1700"/>
              <a:t>How much time would the pet owner have to spend everyday looking after the animal?</a:t>
            </a:r>
            <a:endParaRPr sz="1500"/>
          </a:p>
        </p:txBody>
      </p:sp>
      <p:sp>
        <p:nvSpPr>
          <p:cNvPr id="76" name="Google Shape;76;p14"/>
          <p:cNvSpPr txBox="1"/>
          <p:nvPr/>
        </p:nvSpPr>
        <p:spPr>
          <a:xfrm>
            <a:off x="4381025" y="3452875"/>
            <a:ext cx="3066000" cy="11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 3: </a:t>
            </a:r>
            <a:r>
              <a:rPr lang="en-GB" sz="1700"/>
              <a:t>What advice would you give to someone who was thinking of looking after the animal?</a:t>
            </a:r>
            <a:endParaRPr sz="15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4850" y="2387848"/>
            <a:ext cx="1451025" cy="196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8600" y="2052625"/>
            <a:ext cx="930925" cy="9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363950" y="1202175"/>
            <a:ext cx="3595800" cy="18687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Points to think about: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 </a:t>
            </a:r>
            <a:r>
              <a:rPr lang="en-GB"/>
              <a:t>Extra responsibility on top of an already busy school day?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 Who is responsible for the pet?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  Who will pay for the food and vet bills?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 Who will care for the animal in the evenings, at weekends and during the holidays?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84" name="Google Shape;84;p15"/>
          <p:cNvSpPr txBox="1"/>
          <p:nvPr/>
        </p:nvSpPr>
        <p:spPr>
          <a:xfrm>
            <a:off x="2355000" y="187575"/>
            <a:ext cx="44340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/>
              <a:t>Pretend Pet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rgbClr val="0000FF"/>
              </a:solidFill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741200" y="692175"/>
            <a:ext cx="5661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Question: </a:t>
            </a:r>
            <a:r>
              <a:rPr i="1" lang="en-GB" sz="1700"/>
              <a:t>Is a classroom a good place for a pet? </a:t>
            </a:r>
            <a:endParaRPr i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/>
              <a:t>Why?</a:t>
            </a:r>
            <a:endParaRPr i="1" sz="1500"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26678" l="26775" r="26372" t="27085"/>
          <a:stretch/>
        </p:blipFill>
        <p:spPr>
          <a:xfrm>
            <a:off x="776056" y="3180290"/>
            <a:ext cx="2437545" cy="1352500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5"/>
          <p:cNvSpPr txBox="1"/>
          <p:nvPr/>
        </p:nvSpPr>
        <p:spPr>
          <a:xfrm>
            <a:off x="4151475" y="1533450"/>
            <a:ext cx="30978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 4: </a:t>
            </a:r>
            <a:r>
              <a:rPr lang="en-GB" sz="1700"/>
              <a:t>As a class, we must decide on a ‘pretend’ pet that we will</a:t>
            </a:r>
            <a:r>
              <a:rPr b="1" lang="en-GB" sz="1700"/>
              <a:t> all</a:t>
            </a:r>
            <a:r>
              <a:rPr lang="en-GB" sz="1700"/>
              <a:t> look after. 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/>
              <a:t>Decide on a name.</a:t>
            </a:r>
            <a:endParaRPr sz="17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Introduce the pet to the class.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88" name="Google Shape;88;p15"/>
          <p:cNvSpPr txBox="1"/>
          <p:nvPr/>
        </p:nvSpPr>
        <p:spPr>
          <a:xfrm>
            <a:off x="3362050" y="3294550"/>
            <a:ext cx="56616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TASK 5:</a:t>
            </a:r>
            <a:r>
              <a:rPr b="1" lang="en-GB" sz="1600"/>
              <a:t> </a:t>
            </a:r>
            <a:r>
              <a:rPr lang="en-GB" sz="1700"/>
              <a:t>Write a pet diary about looking after this animal.</a:t>
            </a:r>
            <a:endParaRPr sz="17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-GB" sz="1500"/>
              <a:t>What time will they need to be fed? Walked? Watered? 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Cleaned</a:t>
            </a:r>
            <a:r>
              <a:rPr lang="en-GB" sz="1500"/>
              <a:t>? Socialised with? Who is responsible for them at </a:t>
            </a:r>
            <a:endParaRPr sz="1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weekends and evenings?</a:t>
            </a:r>
            <a:endParaRPr sz="1500"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4">
            <a:alphaModFix/>
          </a:blip>
          <a:srcRect b="28044" l="39552" r="39005" t="24519"/>
          <a:stretch/>
        </p:blipFill>
        <p:spPr>
          <a:xfrm>
            <a:off x="7311372" y="1049775"/>
            <a:ext cx="1559928" cy="1940175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2146800" y="217750"/>
            <a:ext cx="4850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/>
              <a:t>What do pets need video</a:t>
            </a:r>
            <a:endParaRPr sz="3000"/>
          </a:p>
        </p:txBody>
      </p:sp>
      <p:pic>
        <p:nvPicPr>
          <p:cNvPr descr="This video asks children to think about all the things that pets need. It encourages them to think about what different animals need to be looked after properly. &#10; &#10;This video accompanies a series of free lesson plans for Early years, and Key stage one and Key stage two on pets. Take a look at curriculum-linked lessons using one of the links below: &#10; &#10;For Early years: http://bit.ly/rnxf95 &#10; &#10;For Key stage one: http://bit.ly/no6D47 &#10; &#10;For Key stage two: http://bit.ly/oohIvV" id="95" name="Google Shape;95;p16" title="What do pets need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2511" y="829088"/>
            <a:ext cx="5198977" cy="3485325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797000" y="4134525"/>
            <a:ext cx="3000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9999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629700" y="1106838"/>
            <a:ext cx="4323300" cy="3409200"/>
          </a:xfrm>
          <a:prstGeom prst="rect">
            <a:avLst/>
          </a:prstGeom>
          <a:noFill/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/>
              <a:t>Class Discussion:</a:t>
            </a:r>
            <a:endParaRPr b="1" sz="17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Let’s talk about the </a:t>
            </a:r>
            <a:r>
              <a:rPr b="1" lang="en-GB" sz="1600" u="sng"/>
              <a:t>good things</a:t>
            </a:r>
            <a:r>
              <a:rPr lang="en-GB" sz="1600"/>
              <a:t> and the </a:t>
            </a:r>
            <a:r>
              <a:rPr b="1" lang="en-GB" sz="1600" u="sng"/>
              <a:t>difficult things</a:t>
            </a:r>
            <a:r>
              <a:rPr lang="en-GB" sz="1600"/>
              <a:t> about looking after our classroom pet.</a:t>
            </a:r>
            <a:endParaRPr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What is difficult?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What is easy?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Has it made you feel differently about getting a pet of your own?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If you already have a pet, has it made you feel different about your </a:t>
            </a:r>
            <a:r>
              <a:rPr lang="en-GB" sz="1500"/>
              <a:t>responsibilities</a:t>
            </a:r>
            <a:r>
              <a:rPr lang="en-GB" sz="1500"/>
              <a:t>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What advice would you give other people who are thinking of getting a pet?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2" name="Google Shape;102;p17"/>
          <p:cNvSpPr txBox="1"/>
          <p:nvPr/>
        </p:nvSpPr>
        <p:spPr>
          <a:xfrm>
            <a:off x="2336550" y="222425"/>
            <a:ext cx="4470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 u="sng"/>
              <a:t>Plenary &amp; Summary</a:t>
            </a:r>
            <a:endParaRPr b="1" sz="3000" u="sng"/>
          </a:p>
        </p:txBody>
      </p:sp>
      <p:sp>
        <p:nvSpPr>
          <p:cNvPr id="103" name="Google Shape;103;p17"/>
          <p:cNvSpPr txBox="1"/>
          <p:nvPr/>
        </p:nvSpPr>
        <p:spPr>
          <a:xfrm>
            <a:off x="5271625" y="1123300"/>
            <a:ext cx="3478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/>
              <a:t>Explain</a:t>
            </a:r>
            <a:r>
              <a:rPr b="1" lang="en-GB" sz="1700"/>
              <a:t> one thing you have learnt today.</a:t>
            </a:r>
            <a:endParaRPr b="1" sz="1700"/>
          </a:p>
        </p:txBody>
      </p:sp>
      <p:sp>
        <p:nvSpPr>
          <p:cNvPr id="104" name="Google Shape;104;p17"/>
          <p:cNvSpPr txBox="1"/>
          <p:nvPr/>
        </p:nvSpPr>
        <p:spPr>
          <a:xfrm>
            <a:off x="5264050" y="2114550"/>
            <a:ext cx="3478200" cy="15102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0034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/>
              <a:t>Homework </a:t>
            </a:r>
            <a:endParaRPr b="1" sz="18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Can you find out how much it would cost to look after our classroom ‘pretend’ pet? Are you surprised by the cost?</a:t>
            </a:r>
            <a:endParaRPr sz="160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5225" y="3242475"/>
            <a:ext cx="1153974" cy="112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