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Corbel"/>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rbel-regular.fntdata"/><Relationship Id="rId10" Type="http://schemas.openxmlformats.org/officeDocument/2006/relationships/slide" Target="slides/slide5.xml"/><Relationship Id="rId13" Type="http://schemas.openxmlformats.org/officeDocument/2006/relationships/font" Target="fonts/Corbel-italic.fntdata"/><Relationship Id="rId12"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secondary/lessonplans/animalsandthelaw/rightsandresponsibilities" TargetMode="External"/><Relationship Id="rId3" Type="http://schemas.openxmlformats.org/officeDocument/2006/relationships/hyperlink" Target="https://education.rspca.org.uk/education/teachers/secondary/lessonplans/animalsandthelaw/rightsandresponsibiliti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secondary/lessonplans/animalsandthelaw/rightsandresponsibilities" TargetMode="External"/><Relationship Id="rId3" Type="http://schemas.openxmlformats.org/officeDocument/2006/relationships/hyperlink" Target="https://education.rspca.org.uk/education/teachers/secondary/lessonplans/animalsandthelaw/rightsandresponsibilities" TargetMode="External"/><Relationship Id="rId4" Type="http://schemas.openxmlformats.org/officeDocument/2006/relationships/hyperlink" Target="https://education.rspca.org.uk/education/teachers/secondary/lessonplans/animalsandthelaw/rightsandresponsibiliti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secondary/lessonplans/animalsandthelaw/rightsandresponsibiliti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secondary/lessonplans/animalsandthelaw/rightsandresponsibilities" TargetMode="External"/><Relationship Id="rId3" Type="http://schemas.openxmlformats.org/officeDocument/2006/relationships/hyperlink" Target="https://education.rspca.org.uk/education/teachers/secondary/lessonplans/animalsandthelaw/rightsandresponsibiliti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Pupils complete the </a:t>
            </a:r>
            <a:r>
              <a:rPr i="1" lang="en-GB" sz="1150">
                <a:solidFill>
                  <a:srgbClr val="003473"/>
                </a:solidFill>
                <a:latin typeface="Corbel"/>
                <a:ea typeface="Corbel"/>
                <a:cs typeface="Corbel"/>
                <a:sym typeface="Corbel"/>
              </a:rPr>
              <a:t>Pets and </a:t>
            </a:r>
            <a:r>
              <a:rPr i="1" lang="en-GB" sz="1150">
                <a:solidFill>
                  <a:srgbClr val="003473"/>
                </a:solidFill>
                <a:latin typeface="Corbel"/>
                <a:ea typeface="Corbel"/>
                <a:cs typeface="Corbel"/>
                <a:sym typeface="Corbel"/>
              </a:rPr>
              <a:t>the</a:t>
            </a:r>
            <a:r>
              <a:rPr i="1" lang="en-GB" sz="1150">
                <a:solidFill>
                  <a:srgbClr val="003473"/>
                </a:solidFill>
                <a:latin typeface="Corbel"/>
                <a:ea typeface="Corbel"/>
                <a:cs typeface="Corbel"/>
                <a:sym typeface="Corbel"/>
              </a:rPr>
              <a:t> law </a:t>
            </a:r>
            <a:r>
              <a:rPr lang="en-GB" sz="1150">
                <a:solidFill>
                  <a:srgbClr val="003473"/>
                </a:solidFill>
                <a:latin typeface="Corbel"/>
                <a:ea typeface="Corbel"/>
                <a:cs typeface="Corbel"/>
                <a:sym typeface="Corbel"/>
              </a:rPr>
              <a:t>quiz (questions &amp; answers can be </a:t>
            </a:r>
            <a:r>
              <a:rPr lang="en-GB" sz="1150" u="sng">
                <a:solidFill>
                  <a:schemeClr val="hlink"/>
                </a:solidFill>
                <a:latin typeface="Corbel"/>
                <a:ea typeface="Corbel"/>
                <a:cs typeface="Corbel"/>
                <a:sym typeface="Corbel"/>
                <a:hlinkClick r:id="rId2"/>
              </a:rPr>
              <a:t>downloaded here</a:t>
            </a:r>
            <a:r>
              <a:rPr lang="en-GB" sz="1150">
                <a:solidFill>
                  <a:srgbClr val="003473"/>
                </a:solidFill>
                <a:latin typeface="Corbel"/>
                <a:ea typeface="Corbel"/>
                <a:cs typeface="Corbel"/>
                <a:sym typeface="Corbel"/>
              </a:rPr>
              <a:t>).</a:t>
            </a:r>
            <a:endParaRPr sz="1150">
              <a:solidFill>
                <a:srgbClr val="003473"/>
              </a:solidFill>
              <a:latin typeface="Corbel"/>
              <a:ea typeface="Corbel"/>
              <a:cs typeface="Corbel"/>
              <a:sym typeface="Corbel"/>
            </a:endParaRPr>
          </a:p>
          <a:p>
            <a:pPr indent="-301625" lvl="0" marL="457200" rtl="0" algn="l">
              <a:spcBef>
                <a:spcPts val="0"/>
              </a:spcBef>
              <a:spcAft>
                <a:spcPts val="0"/>
              </a:spcAft>
              <a:buClr>
                <a:srgbClr val="003473"/>
              </a:buClr>
              <a:buSzPts val="1150"/>
              <a:buFont typeface="Corbel"/>
              <a:buChar char="●"/>
            </a:pPr>
            <a:r>
              <a:rPr lang="en-GB" sz="1150">
                <a:solidFill>
                  <a:srgbClr val="003473"/>
                </a:solidFill>
                <a:latin typeface="Corbel"/>
                <a:ea typeface="Corbel"/>
                <a:cs typeface="Corbel"/>
                <a:sym typeface="Corbel"/>
              </a:rPr>
              <a:t>Ask the students to consider what all pets need to be happy and healthy.</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Introduce the five welfare needs as defined in The </a:t>
            </a:r>
            <a:r>
              <a:rPr i="1" lang="en-GB" sz="1150">
                <a:solidFill>
                  <a:srgbClr val="003473"/>
                </a:solidFill>
                <a:latin typeface="Corbel"/>
                <a:ea typeface="Corbel"/>
                <a:cs typeface="Corbel"/>
                <a:sym typeface="Corbel"/>
              </a:rPr>
              <a:t>Animal Welfare Act </a:t>
            </a:r>
            <a:r>
              <a:rPr i="1" lang="en-GB" sz="1150">
                <a:solidFill>
                  <a:srgbClr val="003473"/>
                </a:solidFill>
                <a:latin typeface="Corbel"/>
                <a:ea typeface="Corbel"/>
                <a:cs typeface="Corbel"/>
                <a:sym typeface="Corbel"/>
              </a:rPr>
              <a:t>2006</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(you can </a:t>
            </a:r>
            <a:r>
              <a:rPr i="1" lang="en-GB" sz="1150" u="sng">
                <a:solidFill>
                  <a:schemeClr val="hlink"/>
                </a:solidFill>
                <a:latin typeface="Corbel"/>
                <a:ea typeface="Corbel"/>
                <a:cs typeface="Corbel"/>
                <a:sym typeface="Corbel"/>
                <a:hlinkClick r:id="rId3"/>
              </a:rPr>
              <a:t>download</a:t>
            </a:r>
            <a:r>
              <a:rPr i="1" lang="en-GB" sz="1150">
                <a:solidFill>
                  <a:srgbClr val="003473"/>
                </a:solidFill>
                <a:latin typeface="Corbel"/>
                <a:ea typeface="Corbel"/>
                <a:cs typeface="Corbel"/>
                <a:sym typeface="Corbel"/>
              </a:rPr>
              <a:t> a print out of this for the pupils)</a:t>
            </a:r>
            <a:endParaRPr i="1"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b="1" i="1" sz="1000">
              <a:solidFill>
                <a:srgbClr val="003473"/>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Read the factsheet </a:t>
            </a:r>
            <a:r>
              <a:rPr i="1" lang="en-GB" sz="1150">
                <a:solidFill>
                  <a:srgbClr val="003473"/>
                </a:solidFill>
                <a:latin typeface="Corbel"/>
                <a:ea typeface="Corbel"/>
                <a:cs typeface="Corbel"/>
                <a:sym typeface="Corbel"/>
              </a:rPr>
              <a:t>Big cat in Peckham (available to </a:t>
            </a:r>
            <a:r>
              <a:rPr i="1" lang="en-GB" sz="1150" u="sng">
                <a:solidFill>
                  <a:schemeClr val="hlink"/>
                </a:solidFill>
                <a:latin typeface="Corbel"/>
                <a:ea typeface="Corbel"/>
                <a:cs typeface="Corbel"/>
                <a:sym typeface="Corbel"/>
                <a:hlinkClick r:id="rId2"/>
              </a:rPr>
              <a:t>download from here</a:t>
            </a:r>
            <a:r>
              <a:rPr i="1" lang="en-GB" sz="1150">
                <a:solidFill>
                  <a:srgbClr val="003473"/>
                </a:solidFill>
                <a:latin typeface="Corbel"/>
                <a:ea typeface="Corbel"/>
                <a:cs typeface="Corbel"/>
                <a:sym typeface="Corbel"/>
              </a:rPr>
              <a:t>)</a:t>
            </a:r>
            <a:r>
              <a:rPr lang="en-GB" sz="1150">
                <a:solidFill>
                  <a:srgbClr val="003473"/>
                </a:solidFill>
                <a:latin typeface="Corbel"/>
                <a:ea typeface="Corbel"/>
                <a:cs typeface="Corbel"/>
                <a:sym typeface="Corbel"/>
              </a:rPr>
              <a:t>.</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Read the </a:t>
            </a:r>
            <a:r>
              <a:rPr i="1" lang="en-GB" sz="1150">
                <a:solidFill>
                  <a:srgbClr val="003473"/>
                </a:solidFill>
                <a:latin typeface="Corbel"/>
                <a:ea typeface="Corbel"/>
                <a:cs typeface="Corbel"/>
                <a:sym typeface="Corbel"/>
              </a:rPr>
              <a:t>RSPCA statement</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a:t>
            </a:r>
            <a:r>
              <a:rPr i="1" lang="en-GB" sz="1150" u="sng">
                <a:solidFill>
                  <a:schemeClr val="hlink"/>
                </a:solidFill>
                <a:latin typeface="Corbel"/>
                <a:ea typeface="Corbel"/>
                <a:cs typeface="Corbel"/>
                <a:sym typeface="Corbel"/>
                <a:hlinkClick r:id="rId3"/>
              </a:rPr>
              <a:t>available here</a:t>
            </a:r>
            <a:r>
              <a:rPr i="1" lang="en-GB" sz="1150">
                <a:solidFill>
                  <a:srgbClr val="003473"/>
                </a:solidFill>
                <a:latin typeface="Corbel"/>
                <a:ea typeface="Corbel"/>
                <a:cs typeface="Corbel"/>
                <a:sym typeface="Corbel"/>
              </a:rPr>
              <a:t>) </a:t>
            </a:r>
            <a:r>
              <a:rPr lang="en-GB" sz="1150">
                <a:solidFill>
                  <a:srgbClr val="003473"/>
                </a:solidFill>
                <a:latin typeface="Corbel"/>
                <a:ea typeface="Corbel"/>
                <a:cs typeface="Corbel"/>
                <a:sym typeface="Corbel"/>
              </a:rPr>
              <a:t>and discuss the issues from both.</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Read the factsheet </a:t>
            </a:r>
            <a:r>
              <a:rPr i="1" lang="en-GB" sz="1150">
                <a:solidFill>
                  <a:srgbClr val="003473"/>
                </a:solidFill>
                <a:latin typeface="Corbel"/>
                <a:ea typeface="Corbel"/>
                <a:cs typeface="Corbel"/>
                <a:sym typeface="Corbel"/>
              </a:rPr>
              <a:t>Non-domestic (exotic) pets</a:t>
            </a:r>
            <a:r>
              <a:rPr lang="en-GB">
                <a:solidFill>
                  <a:srgbClr val="003473"/>
                </a:solidFill>
                <a:latin typeface="Avenir"/>
                <a:ea typeface="Avenir"/>
                <a:cs typeface="Avenir"/>
                <a:sym typeface="Avenir"/>
              </a:rPr>
              <a:t> </a:t>
            </a:r>
            <a:r>
              <a:rPr i="1" lang="en-GB">
                <a:solidFill>
                  <a:srgbClr val="003473"/>
                </a:solidFill>
                <a:latin typeface="Avenir"/>
                <a:ea typeface="Avenir"/>
                <a:cs typeface="Avenir"/>
                <a:sym typeface="Avenir"/>
              </a:rPr>
              <a:t>(</a:t>
            </a:r>
            <a:r>
              <a:rPr i="1" lang="en-GB" u="sng">
                <a:solidFill>
                  <a:schemeClr val="hlink"/>
                </a:solidFill>
                <a:latin typeface="Avenir"/>
                <a:ea typeface="Avenir"/>
                <a:cs typeface="Avenir"/>
                <a:sym typeface="Avenir"/>
                <a:hlinkClick r:id="rId4"/>
              </a:rPr>
              <a:t>available here</a:t>
            </a:r>
            <a:r>
              <a:rPr i="1" lang="en-GB">
                <a:solidFill>
                  <a:srgbClr val="003473"/>
                </a:solidFill>
                <a:latin typeface="Avenir"/>
                <a:ea typeface="Avenir"/>
                <a:cs typeface="Avenir"/>
                <a:sym typeface="Avenir"/>
              </a:rPr>
              <a:t>)</a:t>
            </a:r>
            <a:endParaRPr i="1">
              <a:solidFill>
                <a:srgbClr val="003473"/>
              </a:solidFill>
              <a:latin typeface="Avenir"/>
              <a:ea typeface="Avenir"/>
              <a:cs typeface="Avenir"/>
              <a:sym typeface="Avenir"/>
            </a:endParaRPr>
          </a:p>
          <a:p>
            <a:pPr indent="0" lvl="0" marL="0" rtl="0" algn="l">
              <a:spcBef>
                <a:spcPts val="0"/>
              </a:spcBef>
              <a:spcAft>
                <a:spcPts val="0"/>
              </a:spcAft>
              <a:buNone/>
            </a:pPr>
            <a:r>
              <a:t/>
            </a:r>
            <a:endParaRPr i="1" sz="300">
              <a:solidFill>
                <a:srgbClr val="003473"/>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GB" sz="1150" u="sng">
                <a:solidFill>
                  <a:srgbClr val="003473"/>
                </a:solidFill>
                <a:latin typeface="Corbel"/>
                <a:ea typeface="Corbel"/>
                <a:cs typeface="Corbel"/>
                <a:sym typeface="Corbel"/>
              </a:rPr>
              <a:t>Extra Information:</a:t>
            </a:r>
            <a:r>
              <a:rPr b="1" lang="en-GB" sz="1150">
                <a:solidFill>
                  <a:srgbClr val="003473"/>
                </a:solidFill>
                <a:latin typeface="Corbel"/>
                <a:ea typeface="Corbel"/>
                <a:cs typeface="Corbel"/>
                <a:sym typeface="Corbel"/>
              </a:rPr>
              <a:t> </a:t>
            </a:r>
            <a:r>
              <a:rPr lang="en-GB" sz="1150">
                <a:solidFill>
                  <a:srgbClr val="003473"/>
                </a:solidFill>
                <a:latin typeface="Corbel"/>
                <a:ea typeface="Corbel"/>
                <a:cs typeface="Corbel"/>
                <a:sym typeface="Corbel"/>
              </a:rPr>
              <a:t>Few reptile species are bred regularly on a large commercial scale in the UK. Most green iguanas are imported as hatchlings from countries in South America, Africa and Indonesia. However, many breeders are able to support their hobby by breeding and selling the young of many other species.</a:t>
            </a:r>
            <a:endParaRPr i="1">
              <a:solidFill>
                <a:srgbClr val="003473"/>
              </a:solidFill>
              <a:latin typeface="Avenir"/>
              <a:ea typeface="Avenir"/>
              <a:cs typeface="Avenir"/>
              <a:sym typeface="Aveni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88ae2c68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88ae2c68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Read the scenario above with the class.</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(see The </a:t>
            </a:r>
            <a:r>
              <a:rPr i="1" lang="en-GB" sz="1150">
                <a:solidFill>
                  <a:srgbClr val="003473"/>
                </a:solidFill>
                <a:latin typeface="Corbel"/>
                <a:ea typeface="Corbel"/>
                <a:cs typeface="Corbel"/>
                <a:sym typeface="Corbel"/>
              </a:rPr>
              <a:t>Animal Welfare Act 2006</a:t>
            </a:r>
            <a:r>
              <a:rPr lang="en-GB" sz="1150">
                <a:solidFill>
                  <a:srgbClr val="003473"/>
                </a:solidFill>
                <a:latin typeface="Corbel"/>
                <a:ea typeface="Corbel"/>
                <a:cs typeface="Corbel"/>
                <a:sym typeface="Corbel"/>
              </a:rPr>
              <a:t> teachers’ notes and lesson plan for more information</a:t>
            </a:r>
            <a:r>
              <a:rPr lang="en-GB" sz="1150" u="sng">
                <a:solidFill>
                  <a:schemeClr val="hlink"/>
                </a:solidFill>
                <a:latin typeface="Corbel"/>
                <a:ea typeface="Corbel"/>
                <a:cs typeface="Corbel"/>
                <a:sym typeface="Corbel"/>
                <a:hlinkClick r:id="rId2"/>
              </a:rPr>
              <a:t> both available to download here</a:t>
            </a:r>
            <a:r>
              <a:rPr lang="en-GB" sz="1150">
                <a:solidFill>
                  <a:srgbClr val="003473"/>
                </a:solidFill>
                <a:latin typeface="Corbel"/>
                <a:ea typeface="Corbel"/>
                <a:cs typeface="Corbel"/>
                <a:sym typeface="Corbel"/>
              </a:rPr>
              <a:t>)</a:t>
            </a:r>
            <a:endParaRPr i="1">
              <a:solidFill>
                <a:srgbClr val="003473"/>
              </a:solidFill>
              <a:latin typeface="Avenir"/>
              <a:ea typeface="Avenir"/>
              <a:cs typeface="Avenir"/>
              <a:sym typeface="Aveni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U</a:t>
            </a:r>
            <a:r>
              <a:rPr lang="en-GB" sz="1150">
                <a:solidFill>
                  <a:srgbClr val="003473"/>
                </a:solidFill>
                <a:latin typeface="Corbel"/>
                <a:ea typeface="Corbel"/>
                <a:cs typeface="Corbel"/>
                <a:sym typeface="Corbel"/>
              </a:rPr>
              <a:t>sing the role play cards </a:t>
            </a:r>
            <a:r>
              <a:rPr i="1" lang="en-GB" sz="1150">
                <a:solidFill>
                  <a:srgbClr val="003473"/>
                </a:solidFill>
                <a:latin typeface="Corbel"/>
                <a:ea typeface="Corbel"/>
                <a:cs typeface="Corbel"/>
                <a:sym typeface="Corbel"/>
              </a:rPr>
              <a:t>(</a:t>
            </a:r>
            <a:r>
              <a:rPr i="1" lang="en-GB" sz="1150" u="sng">
                <a:solidFill>
                  <a:schemeClr val="hlink"/>
                </a:solidFill>
                <a:latin typeface="Corbel"/>
                <a:ea typeface="Corbel"/>
                <a:cs typeface="Corbel"/>
                <a:sym typeface="Corbel"/>
                <a:hlinkClick r:id="rId2"/>
              </a:rPr>
              <a:t>available to download here</a:t>
            </a:r>
            <a:r>
              <a:rPr i="1" lang="en-GB" sz="1150">
                <a:solidFill>
                  <a:srgbClr val="003473"/>
                </a:solidFill>
                <a:latin typeface="Corbel"/>
                <a:ea typeface="Corbel"/>
                <a:cs typeface="Corbel"/>
                <a:sym typeface="Corbel"/>
              </a:rPr>
              <a:t>)</a:t>
            </a:r>
            <a:r>
              <a:rPr lang="en-GB" sz="1150">
                <a:solidFill>
                  <a:srgbClr val="003473"/>
                </a:solidFill>
                <a:latin typeface="Corbel"/>
                <a:ea typeface="Corbel"/>
                <a:cs typeface="Corbel"/>
                <a:sym typeface="Corbel"/>
              </a:rPr>
              <a:t> students form five expert groups that will send a representative to the forum.</a:t>
            </a:r>
            <a:endParaRPr sz="4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Groups discuss the issue from their point of view. They decide what they will contribute to the forum.</a:t>
            </a:r>
            <a:endParaRPr sz="1150">
              <a:solidFill>
                <a:srgbClr val="003473"/>
              </a:solidFill>
              <a:latin typeface="Corbel"/>
              <a:ea typeface="Corbel"/>
              <a:cs typeface="Corbel"/>
              <a:sym typeface="Corbel"/>
            </a:endParaRPr>
          </a:p>
          <a:p>
            <a:pPr indent="-301625" lvl="0" marL="457200" rtl="0" algn="l">
              <a:spcBef>
                <a:spcPts val="0"/>
              </a:spcBef>
              <a:spcAft>
                <a:spcPts val="0"/>
              </a:spcAft>
              <a:buClr>
                <a:srgbClr val="003473"/>
              </a:buClr>
              <a:buSzPts val="1150"/>
              <a:buFont typeface="Corbel"/>
              <a:buChar char="●"/>
            </a:pPr>
            <a:r>
              <a:rPr lang="en-GB" sz="1150">
                <a:solidFill>
                  <a:srgbClr val="003473"/>
                </a:solidFill>
                <a:latin typeface="Corbel"/>
                <a:ea typeface="Corbel"/>
                <a:cs typeface="Corbel"/>
                <a:sym typeface="Corbel"/>
              </a:rPr>
              <a:t>Using the Animal welfare forum agenda </a:t>
            </a:r>
            <a:r>
              <a:rPr i="1" lang="en-GB" sz="1150">
                <a:solidFill>
                  <a:srgbClr val="003473"/>
                </a:solidFill>
                <a:latin typeface="Corbel"/>
                <a:ea typeface="Corbel"/>
                <a:cs typeface="Corbel"/>
                <a:sym typeface="Corbel"/>
              </a:rPr>
              <a:t>(</a:t>
            </a:r>
            <a:r>
              <a:rPr i="1" lang="en-GB" sz="1150" u="sng">
                <a:solidFill>
                  <a:schemeClr val="hlink"/>
                </a:solidFill>
                <a:latin typeface="Corbel"/>
                <a:ea typeface="Corbel"/>
                <a:cs typeface="Corbel"/>
                <a:sym typeface="Corbel"/>
                <a:hlinkClick r:id="rId3"/>
              </a:rPr>
              <a:t>available to download here</a:t>
            </a:r>
            <a:r>
              <a:rPr i="1" lang="en-GB" sz="1150">
                <a:solidFill>
                  <a:srgbClr val="003473"/>
                </a:solidFill>
                <a:latin typeface="Corbel"/>
                <a:ea typeface="Corbel"/>
                <a:cs typeface="Corbel"/>
                <a:sym typeface="Corbel"/>
              </a:rPr>
              <a:t>)</a:t>
            </a:r>
            <a:r>
              <a:rPr lang="en-GB" sz="1150">
                <a:solidFill>
                  <a:srgbClr val="003473"/>
                </a:solidFill>
                <a:latin typeface="Corbel"/>
                <a:ea typeface="Corbel"/>
                <a:cs typeface="Corbel"/>
                <a:sym typeface="Corbel"/>
              </a:rPr>
              <a:t> the chairperson runs the role play. The forum creates an action plan to resolve the issue.</a:t>
            </a:r>
            <a:endParaRPr sz="1150">
              <a:solidFill>
                <a:srgbClr val="003473"/>
              </a:solidFill>
              <a:latin typeface="Corbel"/>
              <a:ea typeface="Corbel"/>
              <a:cs typeface="Corbel"/>
              <a:sym typeface="Corbel"/>
            </a:endParaRPr>
          </a:p>
          <a:p>
            <a:pPr indent="0" lvl="0" marL="457200" rtl="0" algn="l">
              <a:spcBef>
                <a:spcPts val="0"/>
              </a:spcBef>
              <a:spcAft>
                <a:spcPts val="0"/>
              </a:spcAft>
              <a:buNone/>
            </a:pPr>
            <a:r>
              <a:t/>
            </a:r>
            <a:endParaRPr sz="450">
              <a:solidFill>
                <a:srgbClr val="003473"/>
              </a:solidFill>
              <a:latin typeface="Corbel"/>
              <a:ea typeface="Corbel"/>
              <a:cs typeface="Corbel"/>
              <a:sym typeface="Corbel"/>
            </a:endParaRPr>
          </a:p>
          <a:p>
            <a:pPr indent="0" lvl="0" marL="0" rtl="0" algn="l">
              <a:spcBef>
                <a:spcPts val="0"/>
              </a:spcBef>
              <a:spcAft>
                <a:spcPts val="0"/>
              </a:spcAft>
              <a:buNone/>
            </a:pPr>
            <a:r>
              <a:rPr b="1" lang="en-GB" sz="1150" u="sng">
                <a:solidFill>
                  <a:srgbClr val="003473"/>
                </a:solidFill>
                <a:latin typeface="Corbel"/>
                <a:ea typeface="Corbel"/>
                <a:cs typeface="Corbel"/>
                <a:sym typeface="Corbel"/>
              </a:rPr>
              <a:t>Extension</a:t>
            </a:r>
            <a:r>
              <a:rPr lang="en-GB" sz="1150">
                <a:solidFill>
                  <a:srgbClr val="003473"/>
                </a:solidFill>
                <a:latin typeface="Corbel"/>
                <a:ea typeface="Corbel"/>
                <a:cs typeface="Corbel"/>
                <a:sym typeface="Corbel"/>
              </a:rPr>
              <a:t> - </a:t>
            </a:r>
            <a:r>
              <a:rPr lang="en-GB" sz="1150">
                <a:solidFill>
                  <a:srgbClr val="003473"/>
                </a:solidFill>
                <a:latin typeface="Corbel"/>
                <a:ea typeface="Corbel"/>
                <a:cs typeface="Corbel"/>
                <a:sym typeface="Corbel"/>
              </a:rPr>
              <a:t>Regroup with others  to form several mixed forums.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Groups present their action plan to the class.</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Who do the students think is responsible for ensuring the needs of pets are met? Why?</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What measures would they put in place to ensure that only those people who were able to provide the care that pets need were able to purchase them? Would these measures require a new law or do the students think these can be achieved using alternatives methods? </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a:t>
            </a:r>
            <a:r>
              <a:rPr i="1" lang="en-GB" sz="1150">
                <a:solidFill>
                  <a:srgbClr val="003473"/>
                </a:solidFill>
                <a:latin typeface="Corbel"/>
                <a:ea typeface="Corbel"/>
                <a:cs typeface="Corbel"/>
                <a:sym typeface="Corbel"/>
              </a:rPr>
              <a:t>for example, a voluntary code of practice? A voluntary code of practice is a set of guidelines that organisations choose to sign up to, but it is not compulsory for all)</a:t>
            </a:r>
            <a:endParaRPr i="1" sz="1200">
              <a:solidFill>
                <a:srgbClr val="003473"/>
              </a:solidFill>
              <a:latin typeface="Corbel"/>
              <a:ea typeface="Corbel"/>
              <a:cs typeface="Corbel"/>
              <a:sym typeface="Corbel"/>
            </a:endParaRPr>
          </a:p>
          <a:p>
            <a:pPr indent="0" lvl="0" marL="0" rtl="0" algn="l">
              <a:spcBef>
                <a:spcPts val="0"/>
              </a:spcBef>
              <a:spcAft>
                <a:spcPts val="0"/>
              </a:spcAft>
              <a:buNone/>
            </a:pPr>
            <a:r>
              <a:rPr b="1" lang="en-GB" sz="1150" u="sng">
                <a:solidFill>
                  <a:srgbClr val="003473"/>
                </a:solidFill>
                <a:latin typeface="Corbel"/>
                <a:ea typeface="Corbel"/>
                <a:cs typeface="Corbel"/>
                <a:sym typeface="Corbel"/>
              </a:rPr>
              <a:t>Extension</a:t>
            </a:r>
            <a:r>
              <a:rPr lang="en-GB" sz="1150">
                <a:solidFill>
                  <a:srgbClr val="003473"/>
                </a:solidFill>
                <a:latin typeface="Corbel"/>
                <a:ea typeface="Corbel"/>
                <a:cs typeface="Corbel"/>
                <a:sym typeface="Corbel"/>
              </a:rPr>
              <a:t> - Could you set up an animal welfare forum for animal welfare issues in the school? Perhaps it could be part of the school council?</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a:solidFill>
                <a:srgbClr val="003473"/>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99550" y="353375"/>
            <a:ext cx="6449700" cy="69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u="sng"/>
              <a:t>Rights &amp; Responsibilities</a:t>
            </a:r>
            <a:endParaRPr b="1" sz="4000" u="sng"/>
          </a:p>
        </p:txBody>
      </p:sp>
      <p:sp>
        <p:nvSpPr>
          <p:cNvPr id="55" name="Google Shape;55;p13"/>
          <p:cNvSpPr txBox="1"/>
          <p:nvPr/>
        </p:nvSpPr>
        <p:spPr>
          <a:xfrm>
            <a:off x="618050" y="1365300"/>
            <a:ext cx="2347500" cy="966900"/>
          </a:xfrm>
          <a:prstGeom prst="rect">
            <a:avLst/>
          </a:prstGeom>
          <a:solidFill>
            <a:srgbClr val="CFE2F3"/>
          </a:solidFill>
          <a:ln cap="flat" cmpd="sng" w="28575">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u="sng"/>
              <a:t>Starter</a:t>
            </a:r>
            <a:endParaRPr b="1" sz="1800" u="sng"/>
          </a:p>
          <a:p>
            <a:pPr indent="0" lvl="0" marL="0" rtl="0" algn="ctr">
              <a:spcBef>
                <a:spcPts val="0"/>
              </a:spcBef>
              <a:spcAft>
                <a:spcPts val="0"/>
              </a:spcAft>
              <a:buNone/>
            </a:pPr>
            <a:r>
              <a:rPr lang="en-GB" sz="1600"/>
              <a:t>Complete the Quiz </a:t>
            </a:r>
            <a:endParaRPr sz="1600"/>
          </a:p>
          <a:p>
            <a:pPr indent="0" lvl="0" marL="0" rtl="0" algn="ctr">
              <a:spcBef>
                <a:spcPts val="0"/>
              </a:spcBef>
              <a:spcAft>
                <a:spcPts val="0"/>
              </a:spcAft>
              <a:buNone/>
            </a:pPr>
            <a:r>
              <a:rPr b="1" lang="en-GB" sz="1600">
                <a:solidFill>
                  <a:srgbClr val="003473"/>
                </a:solidFill>
                <a:highlight>
                  <a:srgbClr val="FFFFFF"/>
                </a:highlight>
              </a:rPr>
              <a:t>Pets and the law</a:t>
            </a:r>
            <a:endParaRPr sz="1600">
              <a:solidFill>
                <a:srgbClr val="003473"/>
              </a:solidFill>
            </a:endParaRPr>
          </a:p>
        </p:txBody>
      </p:sp>
      <p:pic>
        <p:nvPicPr>
          <p:cNvPr id="56" name="Google Shape;56;p13"/>
          <p:cNvPicPr preferRelativeResize="0"/>
          <p:nvPr/>
        </p:nvPicPr>
        <p:blipFill>
          <a:blip r:embed="rId3">
            <a:alphaModFix/>
          </a:blip>
          <a:stretch>
            <a:fillRect/>
          </a:stretch>
        </p:blipFill>
        <p:spPr>
          <a:xfrm>
            <a:off x="767100" y="2417175"/>
            <a:ext cx="2009676" cy="2126125"/>
          </a:xfrm>
          <a:prstGeom prst="rect">
            <a:avLst/>
          </a:prstGeom>
          <a:noFill/>
          <a:ln>
            <a:noFill/>
          </a:ln>
        </p:spPr>
      </p:pic>
      <p:pic>
        <p:nvPicPr>
          <p:cNvPr id="57" name="Google Shape;57;p13"/>
          <p:cNvPicPr preferRelativeResize="0"/>
          <p:nvPr/>
        </p:nvPicPr>
        <p:blipFill>
          <a:blip r:embed="rId4">
            <a:alphaModFix/>
          </a:blip>
          <a:stretch>
            <a:fillRect/>
          </a:stretch>
        </p:blipFill>
        <p:spPr>
          <a:xfrm>
            <a:off x="363950" y="1253726"/>
            <a:ext cx="558000" cy="553399"/>
          </a:xfrm>
          <a:prstGeom prst="rect">
            <a:avLst/>
          </a:prstGeom>
          <a:noFill/>
          <a:ln>
            <a:noFill/>
          </a:ln>
        </p:spPr>
      </p:pic>
      <p:sp>
        <p:nvSpPr>
          <p:cNvPr id="58" name="Google Shape;58;p13"/>
          <p:cNvSpPr txBox="1"/>
          <p:nvPr/>
        </p:nvSpPr>
        <p:spPr>
          <a:xfrm>
            <a:off x="2913900" y="3178125"/>
            <a:ext cx="3196200" cy="9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highlight>
                  <a:srgbClr val="FFFFFF"/>
                </a:highlight>
              </a:rPr>
              <a:t>Question</a:t>
            </a:r>
            <a:endParaRPr b="1" sz="1800">
              <a:highlight>
                <a:srgbClr val="FFFFFF"/>
              </a:highlight>
            </a:endParaRPr>
          </a:p>
          <a:p>
            <a:pPr indent="0" lvl="0" marL="0" rtl="0" algn="ctr">
              <a:spcBef>
                <a:spcPts val="0"/>
              </a:spcBef>
              <a:spcAft>
                <a:spcPts val="0"/>
              </a:spcAft>
              <a:buNone/>
            </a:pPr>
            <a:r>
              <a:rPr lang="en-GB" sz="1600"/>
              <a:t>What do you think all pets need to be </a:t>
            </a:r>
            <a:r>
              <a:rPr lang="en-GB" sz="1600" u="sng"/>
              <a:t>happy and healthy?</a:t>
            </a:r>
            <a:endParaRPr sz="1600" u="sng"/>
          </a:p>
        </p:txBody>
      </p:sp>
      <p:pic>
        <p:nvPicPr>
          <p:cNvPr id="59" name="Google Shape;59;p13"/>
          <p:cNvPicPr preferRelativeResize="0"/>
          <p:nvPr/>
        </p:nvPicPr>
        <p:blipFill rotWithShape="1">
          <a:blip r:embed="rId5">
            <a:alphaModFix/>
          </a:blip>
          <a:srcRect b="26358" l="26728" r="32736" t="27855"/>
          <a:stretch/>
        </p:blipFill>
        <p:spPr>
          <a:xfrm>
            <a:off x="3142362" y="1230550"/>
            <a:ext cx="2706876" cy="1718974"/>
          </a:xfrm>
          <a:prstGeom prst="rect">
            <a:avLst/>
          </a:prstGeom>
          <a:noFill/>
          <a:ln cap="flat" cmpd="sng" w="28575">
            <a:solidFill>
              <a:srgbClr val="003473"/>
            </a:solidFill>
            <a:prstDash val="solid"/>
            <a:round/>
            <a:headEnd len="sm" w="sm" type="none"/>
            <a:tailEnd len="sm" w="sm" type="none"/>
          </a:ln>
        </p:spPr>
      </p:pic>
      <p:sp>
        <p:nvSpPr>
          <p:cNvPr id="60" name="Google Shape;60;p13"/>
          <p:cNvSpPr/>
          <p:nvPr/>
        </p:nvSpPr>
        <p:spPr>
          <a:xfrm flipH="1" rot="7539681">
            <a:off x="5827018" y="3017475"/>
            <a:ext cx="856270" cy="377549"/>
          </a:xfrm>
          <a:prstGeom prst="rightArrow">
            <a:avLst>
              <a:gd fmla="val 50000" name="adj1"/>
              <a:gd fmla="val 50000" name="adj2"/>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6110100" y="1230550"/>
            <a:ext cx="2626200" cy="654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t>Can you identify all 5 of the </a:t>
            </a:r>
            <a:r>
              <a:rPr b="1" lang="en-GB" sz="1600">
                <a:highlight>
                  <a:srgbClr val="FFFFFF"/>
                </a:highlight>
              </a:rPr>
              <a:t>Welfare Needs</a:t>
            </a:r>
            <a:r>
              <a:rPr b="1" lang="en-GB" sz="1600"/>
              <a:t>?</a:t>
            </a:r>
            <a:endParaRPr sz="1600" u="sng"/>
          </a:p>
        </p:txBody>
      </p:sp>
      <p:pic>
        <p:nvPicPr>
          <p:cNvPr id="62" name="Google Shape;62;p13"/>
          <p:cNvPicPr preferRelativeResize="0"/>
          <p:nvPr/>
        </p:nvPicPr>
        <p:blipFill rotWithShape="1">
          <a:blip r:embed="rId6">
            <a:alphaModFix/>
          </a:blip>
          <a:srcRect b="0" l="14704" r="14704" t="0"/>
          <a:stretch/>
        </p:blipFill>
        <p:spPr>
          <a:xfrm>
            <a:off x="7299750" y="2019651"/>
            <a:ext cx="653025" cy="654000"/>
          </a:xfrm>
          <a:prstGeom prst="rect">
            <a:avLst/>
          </a:prstGeom>
          <a:noFill/>
          <a:ln cap="flat" cmpd="sng" w="12700">
            <a:solidFill>
              <a:srgbClr val="000000"/>
            </a:solidFill>
            <a:prstDash val="solid"/>
            <a:miter lim="8000"/>
            <a:headEnd len="sm" w="sm" type="none"/>
            <a:tailEnd len="sm" w="sm" type="none"/>
          </a:ln>
        </p:spPr>
      </p:pic>
      <p:pic>
        <p:nvPicPr>
          <p:cNvPr id="63" name="Google Shape;63;p13"/>
          <p:cNvPicPr preferRelativeResize="0"/>
          <p:nvPr/>
        </p:nvPicPr>
        <p:blipFill rotWithShape="1">
          <a:blip r:embed="rId7">
            <a:alphaModFix/>
          </a:blip>
          <a:srcRect b="0" l="11744" r="11744" t="0"/>
          <a:stretch/>
        </p:blipFill>
        <p:spPr>
          <a:xfrm>
            <a:off x="6461475" y="2019651"/>
            <a:ext cx="707799" cy="654000"/>
          </a:xfrm>
          <a:prstGeom prst="rect">
            <a:avLst/>
          </a:prstGeom>
          <a:noFill/>
          <a:ln cap="flat" cmpd="sng" w="12700">
            <a:solidFill>
              <a:srgbClr val="000000"/>
            </a:solidFill>
            <a:prstDash val="solid"/>
            <a:miter lim="8000"/>
            <a:headEnd len="sm" w="sm" type="none"/>
            <a:tailEnd len="sm" w="sm" type="none"/>
          </a:ln>
        </p:spPr>
      </p:pic>
      <p:pic>
        <p:nvPicPr>
          <p:cNvPr id="64" name="Google Shape;64;p13"/>
          <p:cNvPicPr preferRelativeResize="0"/>
          <p:nvPr/>
        </p:nvPicPr>
        <p:blipFill rotWithShape="1">
          <a:blip r:embed="rId8">
            <a:alphaModFix/>
          </a:blip>
          <a:srcRect b="0" l="14705" r="14698" t="0"/>
          <a:stretch/>
        </p:blipFill>
        <p:spPr>
          <a:xfrm>
            <a:off x="8083250" y="2019651"/>
            <a:ext cx="653049" cy="654000"/>
          </a:xfrm>
          <a:prstGeom prst="rect">
            <a:avLst/>
          </a:prstGeom>
          <a:noFill/>
          <a:ln cap="flat" cmpd="sng" w="12700">
            <a:solidFill>
              <a:srgbClr val="000000"/>
            </a:solidFill>
            <a:prstDash val="solid"/>
            <a:miter lim="8000"/>
            <a:headEnd len="sm" w="sm" type="none"/>
            <a:tailEnd len="sm" w="sm" type="none"/>
          </a:ln>
        </p:spPr>
      </p:pic>
      <p:pic>
        <p:nvPicPr>
          <p:cNvPr id="65" name="Google Shape;65;p13"/>
          <p:cNvPicPr preferRelativeResize="0"/>
          <p:nvPr/>
        </p:nvPicPr>
        <p:blipFill rotWithShape="1">
          <a:blip r:embed="rId9">
            <a:alphaModFix/>
          </a:blip>
          <a:srcRect b="0" l="16406" r="16406" t="0"/>
          <a:stretch/>
        </p:blipFill>
        <p:spPr>
          <a:xfrm>
            <a:off x="6888200" y="2823175"/>
            <a:ext cx="621526" cy="654000"/>
          </a:xfrm>
          <a:prstGeom prst="rect">
            <a:avLst/>
          </a:prstGeom>
          <a:noFill/>
          <a:ln cap="flat" cmpd="sng" w="12700">
            <a:solidFill>
              <a:srgbClr val="000000"/>
            </a:solidFill>
            <a:prstDash val="solid"/>
            <a:miter lim="8000"/>
            <a:headEnd len="sm" w="sm" type="none"/>
            <a:tailEnd len="sm" w="sm" type="none"/>
          </a:ln>
        </p:spPr>
      </p:pic>
      <p:pic>
        <p:nvPicPr>
          <p:cNvPr id="66" name="Google Shape;66;p13"/>
          <p:cNvPicPr preferRelativeResize="0"/>
          <p:nvPr/>
        </p:nvPicPr>
        <p:blipFill rotWithShape="1">
          <a:blip r:embed="rId10">
            <a:alphaModFix/>
          </a:blip>
          <a:srcRect b="0" l="16406" r="16406" t="0"/>
          <a:stretch/>
        </p:blipFill>
        <p:spPr>
          <a:xfrm>
            <a:off x="7707550" y="2823175"/>
            <a:ext cx="621526" cy="654000"/>
          </a:xfrm>
          <a:prstGeom prst="rect">
            <a:avLst/>
          </a:prstGeom>
          <a:noFill/>
          <a:ln cap="flat" cmpd="sng" w="12700">
            <a:solidFill>
              <a:srgbClr val="000000"/>
            </a:solidFill>
            <a:prstDash val="solid"/>
            <a:miter lim="8000"/>
            <a:headEnd len="sm" w="sm" type="none"/>
            <a:tailEnd len="sm" w="sm" type="none"/>
          </a:ln>
        </p:spPr>
      </p:pic>
      <p:sp>
        <p:nvSpPr>
          <p:cNvPr id="67" name="Google Shape;67;p13"/>
          <p:cNvSpPr txBox="1"/>
          <p:nvPr/>
        </p:nvSpPr>
        <p:spPr>
          <a:xfrm>
            <a:off x="6576701" y="3709725"/>
            <a:ext cx="20622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highlight>
                  <a:srgbClr val="FFFFFF"/>
                </a:highlight>
              </a:rPr>
              <a:t>Animal Welfare Act - </a:t>
            </a:r>
            <a:endParaRPr b="1">
              <a:highlight>
                <a:srgbClr val="FFFFFF"/>
              </a:highlight>
            </a:endParaRPr>
          </a:p>
          <a:p>
            <a:pPr indent="0" lvl="0" marL="0" rtl="0" algn="ctr">
              <a:spcBef>
                <a:spcPts val="0"/>
              </a:spcBef>
              <a:spcAft>
                <a:spcPts val="0"/>
              </a:spcAft>
              <a:buNone/>
            </a:pPr>
            <a:r>
              <a:rPr b="1" lang="en-GB">
                <a:highlight>
                  <a:srgbClr val="FFFFFF"/>
                </a:highlight>
              </a:rPr>
              <a:t>5 Welfare Needs</a:t>
            </a:r>
            <a:endParaRPr b="1">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nvSpPr>
        <p:spPr>
          <a:xfrm>
            <a:off x="1486050" y="354661"/>
            <a:ext cx="7086300" cy="65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chemeClr val="dk1"/>
                </a:solidFill>
              </a:rPr>
              <a:t>Task</a:t>
            </a:r>
            <a:r>
              <a:rPr b="1" lang="en-GB" sz="3000">
                <a:solidFill>
                  <a:schemeClr val="dk1"/>
                </a:solidFill>
              </a:rPr>
              <a:t> - Identifying &amp; Discussing Issues</a:t>
            </a:r>
            <a:endParaRPr b="1" sz="3000"/>
          </a:p>
        </p:txBody>
      </p:sp>
      <p:pic>
        <p:nvPicPr>
          <p:cNvPr id="73" name="Google Shape;73;p14"/>
          <p:cNvPicPr preferRelativeResize="0"/>
          <p:nvPr/>
        </p:nvPicPr>
        <p:blipFill rotWithShape="1">
          <a:blip r:embed="rId3">
            <a:alphaModFix/>
          </a:blip>
          <a:srcRect b="19696" l="0" r="0" t="19696"/>
          <a:stretch/>
        </p:blipFill>
        <p:spPr>
          <a:xfrm>
            <a:off x="3481417" y="2483550"/>
            <a:ext cx="2575908" cy="1792202"/>
          </a:xfrm>
          <a:prstGeom prst="rect">
            <a:avLst/>
          </a:prstGeom>
          <a:noFill/>
          <a:ln cap="flat" cmpd="sng" w="28575">
            <a:solidFill>
              <a:schemeClr val="dk2"/>
            </a:solidFill>
            <a:prstDash val="solid"/>
            <a:round/>
            <a:headEnd len="sm" w="sm" type="none"/>
            <a:tailEnd len="sm" w="sm" type="none"/>
          </a:ln>
        </p:spPr>
      </p:pic>
      <p:sp>
        <p:nvSpPr>
          <p:cNvPr id="74" name="Google Shape;74;p14"/>
          <p:cNvSpPr txBox="1"/>
          <p:nvPr/>
        </p:nvSpPr>
        <p:spPr>
          <a:xfrm>
            <a:off x="1062300" y="1304850"/>
            <a:ext cx="2792400" cy="11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highlight>
                  <a:srgbClr val="FFFFFF"/>
                </a:highlight>
              </a:rPr>
              <a:t>Task 1</a:t>
            </a:r>
            <a:endParaRPr b="1" sz="1600" u="sng">
              <a:highlight>
                <a:srgbClr val="FFFFFF"/>
              </a:highlight>
            </a:endParaRPr>
          </a:p>
          <a:p>
            <a:pPr indent="0" lvl="0" marL="0" rtl="0" algn="ctr">
              <a:spcBef>
                <a:spcPts val="0"/>
              </a:spcBef>
              <a:spcAft>
                <a:spcPts val="0"/>
              </a:spcAft>
              <a:buNone/>
            </a:pPr>
            <a:r>
              <a:rPr lang="en-GB" sz="1600"/>
              <a:t>Read the factsheet </a:t>
            </a:r>
            <a:r>
              <a:rPr b="1" lang="en-GB" sz="1600">
                <a:solidFill>
                  <a:srgbClr val="003473"/>
                </a:solidFill>
              </a:rPr>
              <a:t>Big Cat in Peckham</a:t>
            </a:r>
            <a:r>
              <a:rPr lang="en-GB" sz="1600"/>
              <a:t> in small groups or pairs.</a:t>
            </a:r>
            <a:endParaRPr sz="1600" u="sng"/>
          </a:p>
        </p:txBody>
      </p:sp>
      <p:pic>
        <p:nvPicPr>
          <p:cNvPr id="75" name="Google Shape;75;p14"/>
          <p:cNvPicPr preferRelativeResize="0"/>
          <p:nvPr/>
        </p:nvPicPr>
        <p:blipFill>
          <a:blip r:embed="rId4">
            <a:alphaModFix/>
          </a:blip>
          <a:stretch>
            <a:fillRect/>
          </a:stretch>
        </p:blipFill>
        <p:spPr>
          <a:xfrm>
            <a:off x="-163125" y="1070125"/>
            <a:ext cx="1681125" cy="1681125"/>
          </a:xfrm>
          <a:prstGeom prst="rect">
            <a:avLst/>
          </a:prstGeom>
          <a:noFill/>
          <a:ln>
            <a:noFill/>
          </a:ln>
        </p:spPr>
      </p:pic>
      <p:sp>
        <p:nvSpPr>
          <p:cNvPr id="76" name="Google Shape;76;p14"/>
          <p:cNvSpPr txBox="1"/>
          <p:nvPr/>
        </p:nvSpPr>
        <p:spPr>
          <a:xfrm>
            <a:off x="435475" y="2952300"/>
            <a:ext cx="27924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highlight>
                  <a:srgbClr val="FFFFFF"/>
                </a:highlight>
              </a:rPr>
              <a:t>Task 2</a:t>
            </a:r>
            <a:endParaRPr b="1" sz="1600" u="sng">
              <a:highlight>
                <a:srgbClr val="FFFFFF"/>
              </a:highlight>
            </a:endParaRPr>
          </a:p>
          <a:p>
            <a:pPr indent="0" lvl="0" marL="0" rtl="0" algn="ctr">
              <a:spcBef>
                <a:spcPts val="0"/>
              </a:spcBef>
              <a:spcAft>
                <a:spcPts val="0"/>
              </a:spcAft>
              <a:buNone/>
            </a:pPr>
            <a:r>
              <a:rPr lang="en-GB" sz="1600"/>
              <a:t>Now read the </a:t>
            </a:r>
            <a:r>
              <a:rPr b="1" lang="en-GB" sz="1600">
                <a:solidFill>
                  <a:srgbClr val="003473"/>
                </a:solidFill>
              </a:rPr>
              <a:t>RSPCA Statement</a:t>
            </a:r>
            <a:r>
              <a:rPr b="1" lang="en-GB" sz="1600"/>
              <a:t> </a:t>
            </a:r>
            <a:r>
              <a:rPr lang="en-GB" sz="1600"/>
              <a:t>and discuss the </a:t>
            </a:r>
            <a:r>
              <a:rPr lang="en-GB" sz="1600" u="sng"/>
              <a:t>issues </a:t>
            </a:r>
            <a:r>
              <a:rPr lang="en-GB" sz="1600"/>
              <a:t>from both documents.</a:t>
            </a:r>
            <a:endParaRPr sz="1600" u="sng"/>
          </a:p>
        </p:txBody>
      </p:sp>
      <p:sp>
        <p:nvSpPr>
          <p:cNvPr id="77" name="Google Shape;77;p14"/>
          <p:cNvSpPr/>
          <p:nvPr/>
        </p:nvSpPr>
        <p:spPr>
          <a:xfrm flipH="1" rot="8103472">
            <a:off x="2822198" y="3905418"/>
            <a:ext cx="420022" cy="628759"/>
          </a:xfrm>
          <a:prstGeom prst="bentArrow">
            <a:avLst>
              <a:gd fmla="val 25000" name="adj1"/>
              <a:gd fmla="val 25000" name="adj2"/>
              <a:gd fmla="val 25000" name="adj3"/>
              <a:gd fmla="val 43750" name="adj4"/>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5949275" y="1515625"/>
            <a:ext cx="2954700" cy="109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highlight>
                  <a:srgbClr val="FFFFFF"/>
                </a:highlight>
              </a:rPr>
              <a:t>Task 3</a:t>
            </a:r>
            <a:endParaRPr b="1" sz="1600" u="sng">
              <a:highlight>
                <a:srgbClr val="FFFFFF"/>
              </a:highlight>
            </a:endParaRPr>
          </a:p>
          <a:p>
            <a:pPr indent="0" lvl="0" marL="0" rtl="0" algn="ctr">
              <a:spcBef>
                <a:spcPts val="0"/>
              </a:spcBef>
              <a:spcAft>
                <a:spcPts val="0"/>
              </a:spcAft>
              <a:buNone/>
            </a:pPr>
            <a:r>
              <a:rPr lang="en-GB" sz="1600"/>
              <a:t>Read the factsheet </a:t>
            </a:r>
            <a:r>
              <a:rPr b="1" lang="en-GB" sz="1600">
                <a:solidFill>
                  <a:srgbClr val="003473"/>
                </a:solidFill>
              </a:rPr>
              <a:t>Non-domestic (exotic) pets</a:t>
            </a:r>
            <a:endParaRPr b="1" sz="1600">
              <a:solidFill>
                <a:srgbClr val="003473"/>
              </a:solidFill>
            </a:endParaRPr>
          </a:p>
        </p:txBody>
      </p:sp>
      <p:sp>
        <p:nvSpPr>
          <p:cNvPr id="79" name="Google Shape;79;p14"/>
          <p:cNvSpPr txBox="1"/>
          <p:nvPr/>
        </p:nvSpPr>
        <p:spPr>
          <a:xfrm>
            <a:off x="6177875" y="3234900"/>
            <a:ext cx="2575800" cy="109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What are your thoughts on people keeping </a:t>
            </a:r>
            <a:r>
              <a:rPr lang="en-GB" sz="1600" u="sng"/>
              <a:t>exotic animals</a:t>
            </a:r>
            <a:r>
              <a:rPr lang="en-GB" sz="1600"/>
              <a:t> as </a:t>
            </a:r>
            <a:r>
              <a:rPr b="1" lang="en-GB" sz="1600"/>
              <a:t>pets? </a:t>
            </a:r>
            <a:endParaRPr b="1" sz="1600" u="sng"/>
          </a:p>
        </p:txBody>
      </p:sp>
      <p:sp>
        <p:nvSpPr>
          <p:cNvPr id="80" name="Google Shape;80;p14"/>
          <p:cNvSpPr/>
          <p:nvPr/>
        </p:nvSpPr>
        <p:spPr>
          <a:xfrm>
            <a:off x="7368425" y="2622825"/>
            <a:ext cx="264000" cy="481800"/>
          </a:xfrm>
          <a:prstGeom prst="downArrow">
            <a:avLst>
              <a:gd fmla="val 50000" name="adj1"/>
              <a:gd fmla="val 50000" name="adj2"/>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4"/>
          <p:cNvPicPr preferRelativeResize="0"/>
          <p:nvPr/>
        </p:nvPicPr>
        <p:blipFill>
          <a:blip r:embed="rId5">
            <a:alphaModFix/>
          </a:blip>
          <a:stretch>
            <a:fillRect/>
          </a:stretch>
        </p:blipFill>
        <p:spPr>
          <a:xfrm rot="548679">
            <a:off x="5440939" y="1354575"/>
            <a:ext cx="930563" cy="754525"/>
          </a:xfrm>
          <a:prstGeom prst="rect">
            <a:avLst/>
          </a:prstGeom>
          <a:noFill/>
          <a:ln>
            <a:noFill/>
          </a:ln>
        </p:spPr>
      </p:pic>
      <p:cxnSp>
        <p:nvCxnSpPr>
          <p:cNvPr id="82" name="Google Shape;82;p14"/>
          <p:cNvCxnSpPr/>
          <p:nvPr/>
        </p:nvCxnSpPr>
        <p:spPr>
          <a:xfrm>
            <a:off x="1114950" y="2698725"/>
            <a:ext cx="2229000" cy="0"/>
          </a:xfrm>
          <a:prstGeom prst="straightConnector1">
            <a:avLst/>
          </a:prstGeom>
          <a:noFill/>
          <a:ln cap="flat" cmpd="sng" w="28575">
            <a:solidFill>
              <a:srgbClr val="FFFFFF"/>
            </a:solidFill>
            <a:prstDash val="solid"/>
            <a:round/>
            <a:headEnd len="med" w="med" type="none"/>
            <a:tailEnd len="med" w="med" type="none"/>
          </a:ln>
        </p:spPr>
      </p:cxnSp>
      <p:cxnSp>
        <p:nvCxnSpPr>
          <p:cNvPr id="83" name="Google Shape;83;p14"/>
          <p:cNvCxnSpPr/>
          <p:nvPr/>
        </p:nvCxnSpPr>
        <p:spPr>
          <a:xfrm flipH="1" rot="10800000">
            <a:off x="4756925" y="1167750"/>
            <a:ext cx="6000" cy="10113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2234400" y="259650"/>
            <a:ext cx="46752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chemeClr val="dk1"/>
                </a:solidFill>
              </a:rPr>
              <a:t>Scenario Work</a:t>
            </a:r>
            <a:endParaRPr b="1" sz="3000" u="sng"/>
          </a:p>
        </p:txBody>
      </p:sp>
      <p:sp>
        <p:nvSpPr>
          <p:cNvPr id="89" name="Google Shape;89;p15"/>
          <p:cNvSpPr txBox="1"/>
          <p:nvPr/>
        </p:nvSpPr>
        <p:spPr>
          <a:xfrm>
            <a:off x="135350" y="1127475"/>
            <a:ext cx="3772500" cy="10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There is a </a:t>
            </a:r>
            <a:r>
              <a:rPr lang="en-GB" sz="1600"/>
              <a:t>local problem with people buying non-domestic pets and then struggling to meet their </a:t>
            </a:r>
            <a:r>
              <a:rPr b="1" lang="en-GB" sz="1600">
                <a:highlight>
                  <a:srgbClr val="FFFFFF"/>
                </a:highlight>
              </a:rPr>
              <a:t>needs. </a:t>
            </a:r>
            <a:endParaRPr sz="1600"/>
          </a:p>
        </p:txBody>
      </p:sp>
      <p:sp>
        <p:nvSpPr>
          <p:cNvPr id="90" name="Google Shape;90;p15"/>
          <p:cNvSpPr txBox="1"/>
          <p:nvPr/>
        </p:nvSpPr>
        <p:spPr>
          <a:xfrm>
            <a:off x="5930850" y="3224325"/>
            <a:ext cx="2937600" cy="12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The main issue is that people </a:t>
            </a:r>
            <a:r>
              <a:rPr b="1" lang="en-GB" sz="1600"/>
              <a:t>don't know</a:t>
            </a:r>
            <a:r>
              <a:rPr lang="en-GB" sz="1600"/>
              <a:t> </a:t>
            </a:r>
            <a:r>
              <a:rPr b="1" lang="en-GB" sz="1600"/>
              <a:t>or understand</a:t>
            </a:r>
            <a:r>
              <a:rPr lang="en-GB" sz="1600"/>
              <a:t> their </a:t>
            </a:r>
            <a:r>
              <a:rPr lang="en-GB" sz="1600">
                <a:highlight>
                  <a:srgbClr val="FFFFFF"/>
                </a:highlight>
              </a:rPr>
              <a:t>responsibilities</a:t>
            </a:r>
            <a:r>
              <a:rPr lang="en-GB" sz="1600"/>
              <a:t> under the </a:t>
            </a:r>
            <a:endParaRPr sz="1600"/>
          </a:p>
          <a:p>
            <a:pPr indent="0" lvl="0" marL="0" rtl="0" algn="ctr">
              <a:spcBef>
                <a:spcPts val="0"/>
              </a:spcBef>
              <a:spcAft>
                <a:spcPts val="0"/>
              </a:spcAft>
              <a:buNone/>
            </a:pPr>
            <a:r>
              <a:rPr b="1" lang="en-GB" sz="1600">
                <a:solidFill>
                  <a:srgbClr val="003473"/>
                </a:solidFill>
              </a:rPr>
              <a:t>Animal Welfare Act 2006</a:t>
            </a:r>
            <a:r>
              <a:rPr lang="en-GB" sz="1600"/>
              <a:t>.</a:t>
            </a:r>
            <a:endParaRPr i="1" sz="1600" u="sng"/>
          </a:p>
        </p:txBody>
      </p:sp>
      <p:sp>
        <p:nvSpPr>
          <p:cNvPr id="91" name="Google Shape;91;p15"/>
          <p:cNvSpPr txBox="1"/>
          <p:nvPr/>
        </p:nvSpPr>
        <p:spPr>
          <a:xfrm>
            <a:off x="6733650" y="1034275"/>
            <a:ext cx="2080800" cy="1938900"/>
          </a:xfrm>
          <a:prstGeom prst="rect">
            <a:avLst/>
          </a:prstGeom>
          <a:solidFill>
            <a:srgbClr val="CFE2F3"/>
          </a:solidFill>
          <a:ln cap="flat" cmpd="sng" w="28575">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003473"/>
                </a:solidFill>
              </a:rPr>
              <a:t>The </a:t>
            </a:r>
            <a:r>
              <a:rPr b="1" lang="en-GB" sz="1600">
                <a:solidFill>
                  <a:srgbClr val="003473"/>
                </a:solidFill>
              </a:rPr>
              <a:t>local authority</a:t>
            </a:r>
            <a:r>
              <a:rPr lang="en-GB" sz="1600">
                <a:solidFill>
                  <a:srgbClr val="003473"/>
                </a:solidFill>
              </a:rPr>
              <a:t> and the </a:t>
            </a:r>
            <a:r>
              <a:rPr b="1" lang="en-GB" sz="1600">
                <a:solidFill>
                  <a:srgbClr val="003473"/>
                </a:solidFill>
              </a:rPr>
              <a:t>RSPCA</a:t>
            </a:r>
            <a:r>
              <a:rPr lang="en-GB" sz="1600">
                <a:solidFill>
                  <a:srgbClr val="003473"/>
                </a:solidFill>
              </a:rPr>
              <a:t> are having to </a:t>
            </a:r>
            <a:r>
              <a:rPr i="1" lang="en-GB" sz="1600" u="sng">
                <a:solidFill>
                  <a:srgbClr val="003473"/>
                </a:solidFill>
                <a:highlight>
                  <a:srgbClr val="CFE2F3"/>
                </a:highlight>
              </a:rPr>
              <a:t>rescue and rehome</a:t>
            </a:r>
            <a:r>
              <a:rPr lang="en-GB" sz="1600">
                <a:solidFill>
                  <a:srgbClr val="003473"/>
                </a:solidFill>
              </a:rPr>
              <a:t> a number of animals. </a:t>
            </a:r>
            <a:endParaRPr sz="1600">
              <a:solidFill>
                <a:srgbClr val="003473"/>
              </a:solidFill>
            </a:endParaRPr>
          </a:p>
        </p:txBody>
      </p:sp>
      <p:sp>
        <p:nvSpPr>
          <p:cNvPr id="92" name="Google Shape;92;p15"/>
          <p:cNvSpPr txBox="1"/>
          <p:nvPr/>
        </p:nvSpPr>
        <p:spPr>
          <a:xfrm>
            <a:off x="1855050" y="2408100"/>
            <a:ext cx="3642900" cy="12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A number of young people are buying these pets but they don't always have the </a:t>
            </a:r>
            <a:r>
              <a:rPr lang="en-GB" sz="1600" u="sng"/>
              <a:t>knowledge</a:t>
            </a:r>
            <a:r>
              <a:rPr lang="en-GB" sz="1600"/>
              <a:t>, </a:t>
            </a:r>
            <a:r>
              <a:rPr lang="en-GB" sz="1600" u="sng"/>
              <a:t>time</a:t>
            </a:r>
            <a:r>
              <a:rPr lang="en-GB" sz="1600"/>
              <a:t> and </a:t>
            </a:r>
            <a:r>
              <a:rPr lang="en-GB" sz="1600" u="sng"/>
              <a:t>money</a:t>
            </a:r>
            <a:r>
              <a:rPr lang="en-GB" sz="1600"/>
              <a:t> to care for them properly. </a:t>
            </a:r>
            <a:endParaRPr/>
          </a:p>
        </p:txBody>
      </p:sp>
      <p:sp>
        <p:nvSpPr>
          <p:cNvPr id="93" name="Google Shape;93;p15"/>
          <p:cNvSpPr txBox="1"/>
          <p:nvPr/>
        </p:nvSpPr>
        <p:spPr>
          <a:xfrm>
            <a:off x="479150" y="3782025"/>
            <a:ext cx="33345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Some of them are under 16 and are too young to </a:t>
            </a:r>
            <a:r>
              <a:rPr b="1" lang="en-GB" sz="1600"/>
              <a:t>legally</a:t>
            </a:r>
            <a:r>
              <a:rPr lang="en-GB" sz="1600"/>
              <a:t> buy a pet. </a:t>
            </a:r>
            <a:endParaRPr/>
          </a:p>
        </p:txBody>
      </p:sp>
      <p:pic>
        <p:nvPicPr>
          <p:cNvPr id="94" name="Google Shape;94;p15"/>
          <p:cNvPicPr preferRelativeResize="0"/>
          <p:nvPr/>
        </p:nvPicPr>
        <p:blipFill rotWithShape="1">
          <a:blip r:embed="rId3">
            <a:alphaModFix/>
          </a:blip>
          <a:srcRect b="36719" l="28587" r="26470" t="27571"/>
          <a:stretch/>
        </p:blipFill>
        <p:spPr>
          <a:xfrm>
            <a:off x="3755475" y="1034275"/>
            <a:ext cx="2734981" cy="1221800"/>
          </a:xfrm>
          <a:prstGeom prst="rect">
            <a:avLst/>
          </a:prstGeom>
          <a:noFill/>
          <a:ln cap="flat" cmpd="sng" w="28575">
            <a:solidFill>
              <a:srgbClr val="003473"/>
            </a:solidFill>
            <a:prstDash val="solid"/>
            <a:round/>
            <a:headEnd len="sm" w="sm" type="none"/>
            <a:tailEnd len="sm" w="sm" type="none"/>
          </a:ln>
        </p:spPr>
      </p:pic>
      <p:pic>
        <p:nvPicPr>
          <p:cNvPr id="95" name="Google Shape;95;p15"/>
          <p:cNvPicPr preferRelativeResize="0"/>
          <p:nvPr/>
        </p:nvPicPr>
        <p:blipFill>
          <a:blip r:embed="rId4">
            <a:alphaModFix/>
          </a:blip>
          <a:stretch>
            <a:fillRect/>
          </a:stretch>
        </p:blipFill>
        <p:spPr>
          <a:xfrm>
            <a:off x="3813650" y="3705837"/>
            <a:ext cx="675599" cy="675599"/>
          </a:xfrm>
          <a:prstGeom prst="rect">
            <a:avLst/>
          </a:prstGeom>
          <a:noFill/>
          <a:ln>
            <a:noFill/>
          </a:ln>
        </p:spPr>
      </p:pic>
      <p:sp>
        <p:nvSpPr>
          <p:cNvPr id="96" name="Google Shape;96;p15"/>
          <p:cNvSpPr/>
          <p:nvPr/>
        </p:nvSpPr>
        <p:spPr>
          <a:xfrm flipH="1" rot="-6911407">
            <a:off x="6051660" y="2518766"/>
            <a:ext cx="581500" cy="568343"/>
          </a:xfrm>
          <a:prstGeom prst="bentArrow">
            <a:avLst>
              <a:gd fmla="val 25000" name="adj1"/>
              <a:gd fmla="val 25000" name="adj2"/>
              <a:gd fmla="val 25000" name="adj3"/>
              <a:gd fmla="val 43750" name="adj4"/>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5"/>
          <p:cNvPicPr preferRelativeResize="0"/>
          <p:nvPr/>
        </p:nvPicPr>
        <p:blipFill>
          <a:blip r:embed="rId5">
            <a:alphaModFix/>
          </a:blip>
          <a:stretch>
            <a:fillRect/>
          </a:stretch>
        </p:blipFill>
        <p:spPr>
          <a:xfrm>
            <a:off x="210721" y="2114553"/>
            <a:ext cx="1741231" cy="1602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nvSpPr>
        <p:spPr>
          <a:xfrm>
            <a:off x="304225" y="1144325"/>
            <a:ext cx="3867600" cy="6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rPr>
              <a:t>It has been decided that a</a:t>
            </a:r>
            <a:r>
              <a:rPr b="1" lang="en-GB" sz="1600">
                <a:solidFill>
                  <a:schemeClr val="dk1"/>
                </a:solidFill>
              </a:rPr>
              <a:t> local forum </a:t>
            </a:r>
            <a:r>
              <a:rPr lang="en-GB" sz="1600">
                <a:solidFill>
                  <a:schemeClr val="dk1"/>
                </a:solidFill>
              </a:rPr>
              <a:t>will be set up to address the problem </a:t>
            </a:r>
            <a:endParaRPr b="1">
              <a:highlight>
                <a:srgbClr val="FFF2CC"/>
              </a:highlight>
            </a:endParaRPr>
          </a:p>
        </p:txBody>
      </p:sp>
      <p:sp>
        <p:nvSpPr>
          <p:cNvPr id="103" name="Google Shape;103;p16"/>
          <p:cNvSpPr txBox="1"/>
          <p:nvPr/>
        </p:nvSpPr>
        <p:spPr>
          <a:xfrm>
            <a:off x="685525" y="2770550"/>
            <a:ext cx="4172100" cy="1692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t>The 5 groups are:</a:t>
            </a:r>
            <a:endParaRPr sz="1600"/>
          </a:p>
          <a:p>
            <a:pPr indent="0" lvl="0" marL="457200" rtl="0" algn="l">
              <a:spcBef>
                <a:spcPts val="0"/>
              </a:spcBef>
              <a:spcAft>
                <a:spcPts val="0"/>
              </a:spcAft>
              <a:buNone/>
            </a:pPr>
            <a:r>
              <a:t/>
            </a:r>
            <a:endParaRPr sz="600"/>
          </a:p>
          <a:p>
            <a:pPr indent="-323850" lvl="0" marL="457200" rtl="0" algn="l">
              <a:spcBef>
                <a:spcPts val="0"/>
              </a:spcBef>
              <a:spcAft>
                <a:spcPts val="0"/>
              </a:spcAft>
              <a:buSzPts val="1500"/>
              <a:buChar char="●"/>
            </a:pPr>
            <a:r>
              <a:rPr lang="en-GB" sz="1500"/>
              <a:t>RSPCA</a:t>
            </a:r>
            <a:endParaRPr sz="1500"/>
          </a:p>
          <a:p>
            <a:pPr indent="-323850" lvl="0" marL="457200" rtl="0" algn="l">
              <a:spcBef>
                <a:spcPts val="0"/>
              </a:spcBef>
              <a:spcAft>
                <a:spcPts val="0"/>
              </a:spcAft>
              <a:buSzPts val="1500"/>
              <a:buChar char="●"/>
            </a:pPr>
            <a:r>
              <a:rPr lang="en-GB" sz="1500"/>
              <a:t>Environmental services officer </a:t>
            </a:r>
            <a:endParaRPr sz="1500"/>
          </a:p>
          <a:p>
            <a:pPr indent="-323850" lvl="0" marL="457200" rtl="0" algn="l">
              <a:spcBef>
                <a:spcPts val="0"/>
              </a:spcBef>
              <a:spcAft>
                <a:spcPts val="0"/>
              </a:spcAft>
              <a:buSzPts val="1500"/>
              <a:buChar char="●"/>
            </a:pPr>
            <a:r>
              <a:rPr lang="en-GB" sz="1500"/>
              <a:t>Owner of an iguana</a:t>
            </a:r>
            <a:endParaRPr sz="1500"/>
          </a:p>
          <a:p>
            <a:pPr indent="-323850" lvl="0" marL="457200" rtl="0" algn="l">
              <a:spcBef>
                <a:spcPts val="0"/>
              </a:spcBef>
              <a:spcAft>
                <a:spcPts val="0"/>
              </a:spcAft>
              <a:buSzPts val="1500"/>
              <a:buChar char="●"/>
            </a:pPr>
            <a:r>
              <a:rPr lang="en-GB" sz="1500"/>
              <a:t>Breeder of non-domestic (exotic) animals</a:t>
            </a:r>
            <a:endParaRPr sz="1500"/>
          </a:p>
          <a:p>
            <a:pPr indent="-323850" lvl="0" marL="457200" rtl="0" algn="l">
              <a:spcBef>
                <a:spcPts val="0"/>
              </a:spcBef>
              <a:spcAft>
                <a:spcPts val="0"/>
              </a:spcAft>
              <a:buSzPts val="1500"/>
              <a:buChar char="●"/>
            </a:pPr>
            <a:r>
              <a:rPr lang="en-GB" sz="1500"/>
              <a:t>Local person who will act as chairperson</a:t>
            </a:r>
            <a:endParaRPr/>
          </a:p>
        </p:txBody>
      </p:sp>
      <p:pic>
        <p:nvPicPr>
          <p:cNvPr id="104" name="Google Shape;104;p16"/>
          <p:cNvPicPr preferRelativeResize="0"/>
          <p:nvPr/>
        </p:nvPicPr>
        <p:blipFill>
          <a:blip r:embed="rId3">
            <a:alphaModFix/>
          </a:blip>
          <a:stretch>
            <a:fillRect/>
          </a:stretch>
        </p:blipFill>
        <p:spPr>
          <a:xfrm>
            <a:off x="3959504" y="860900"/>
            <a:ext cx="1501594" cy="1119149"/>
          </a:xfrm>
          <a:prstGeom prst="rect">
            <a:avLst/>
          </a:prstGeom>
          <a:noFill/>
          <a:ln>
            <a:noFill/>
          </a:ln>
        </p:spPr>
      </p:pic>
      <p:sp>
        <p:nvSpPr>
          <p:cNvPr id="105" name="Google Shape;105;p16"/>
          <p:cNvSpPr txBox="1"/>
          <p:nvPr/>
        </p:nvSpPr>
        <p:spPr>
          <a:xfrm>
            <a:off x="2234400" y="259650"/>
            <a:ext cx="46752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chemeClr val="dk1"/>
                </a:solidFill>
              </a:rPr>
              <a:t>Scenario Work</a:t>
            </a:r>
            <a:endParaRPr b="1" sz="3000" u="sng"/>
          </a:p>
        </p:txBody>
      </p:sp>
      <p:sp>
        <p:nvSpPr>
          <p:cNvPr id="106" name="Google Shape;106;p16"/>
          <p:cNvSpPr txBox="1"/>
          <p:nvPr/>
        </p:nvSpPr>
        <p:spPr>
          <a:xfrm>
            <a:off x="206125" y="2088450"/>
            <a:ext cx="5475000" cy="6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rPr>
              <a:t>In groups of 5, use the </a:t>
            </a:r>
            <a:r>
              <a:rPr b="1" lang="en-GB" sz="1600">
                <a:solidFill>
                  <a:schemeClr val="dk1"/>
                </a:solidFill>
              </a:rPr>
              <a:t>role play cards </a:t>
            </a:r>
            <a:r>
              <a:rPr lang="en-GB" sz="1600">
                <a:solidFill>
                  <a:schemeClr val="dk1"/>
                </a:solidFill>
              </a:rPr>
              <a:t>to form five expert ‘groups’ that will send a representative to the forum</a:t>
            </a:r>
            <a:endParaRPr/>
          </a:p>
        </p:txBody>
      </p:sp>
      <p:sp>
        <p:nvSpPr>
          <p:cNvPr id="107" name="Google Shape;107;p16"/>
          <p:cNvSpPr txBox="1"/>
          <p:nvPr/>
        </p:nvSpPr>
        <p:spPr>
          <a:xfrm>
            <a:off x="5608850" y="1011450"/>
            <a:ext cx="3077400" cy="9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rPr>
              <a:t>Once you have been given your ‘role’, discuss the issue from this point of view</a:t>
            </a:r>
            <a:endParaRPr/>
          </a:p>
        </p:txBody>
      </p:sp>
      <p:sp>
        <p:nvSpPr>
          <p:cNvPr id="108" name="Google Shape;108;p16"/>
          <p:cNvSpPr txBox="1"/>
          <p:nvPr/>
        </p:nvSpPr>
        <p:spPr>
          <a:xfrm>
            <a:off x="6043575" y="2323650"/>
            <a:ext cx="2589600" cy="9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rPr>
              <a:t>The </a:t>
            </a:r>
            <a:r>
              <a:rPr b="1" lang="en-GB" sz="1600">
                <a:solidFill>
                  <a:schemeClr val="dk1"/>
                </a:solidFill>
              </a:rPr>
              <a:t>chairperson </a:t>
            </a:r>
            <a:r>
              <a:rPr lang="en-GB" sz="1600">
                <a:solidFill>
                  <a:schemeClr val="dk1"/>
                </a:solidFill>
              </a:rPr>
              <a:t>runs the role play using the </a:t>
            </a:r>
            <a:r>
              <a:rPr b="1" lang="en-GB" sz="1600">
                <a:solidFill>
                  <a:srgbClr val="003473"/>
                </a:solidFill>
              </a:rPr>
              <a:t>Agenda</a:t>
            </a:r>
            <a:endParaRPr b="1" u="sng">
              <a:solidFill>
                <a:srgbClr val="003473"/>
              </a:solidFill>
            </a:endParaRPr>
          </a:p>
        </p:txBody>
      </p:sp>
      <p:sp>
        <p:nvSpPr>
          <p:cNvPr id="109" name="Google Shape;109;p16"/>
          <p:cNvSpPr txBox="1"/>
          <p:nvPr/>
        </p:nvSpPr>
        <p:spPr>
          <a:xfrm>
            <a:off x="6043575" y="3406875"/>
            <a:ext cx="2818200" cy="9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chemeClr val="dk1"/>
                </a:solidFill>
                <a:highlight>
                  <a:srgbClr val="FFFFFF"/>
                </a:highlight>
              </a:rPr>
              <a:t>END GOAL</a:t>
            </a:r>
            <a:r>
              <a:rPr lang="en-GB" sz="1600">
                <a:solidFill>
                  <a:schemeClr val="dk1"/>
                </a:solidFill>
              </a:rPr>
              <a:t> - The </a:t>
            </a:r>
            <a:r>
              <a:rPr b="1" lang="en-GB" sz="1600">
                <a:solidFill>
                  <a:schemeClr val="dk1"/>
                </a:solidFill>
              </a:rPr>
              <a:t>forum </a:t>
            </a:r>
            <a:r>
              <a:rPr lang="en-GB" sz="1600">
                <a:solidFill>
                  <a:schemeClr val="dk1"/>
                </a:solidFill>
              </a:rPr>
              <a:t>should create an action plan to resolve the issue</a:t>
            </a:r>
            <a:endParaRPr/>
          </a:p>
        </p:txBody>
      </p:sp>
      <p:sp>
        <p:nvSpPr>
          <p:cNvPr id="110" name="Google Shape;110;p16"/>
          <p:cNvSpPr/>
          <p:nvPr/>
        </p:nvSpPr>
        <p:spPr>
          <a:xfrm>
            <a:off x="5537300" y="2891100"/>
            <a:ext cx="604200" cy="617700"/>
          </a:xfrm>
          <a:prstGeom prst="curvedRightArrow">
            <a:avLst>
              <a:gd fmla="val 25000" name="adj1"/>
              <a:gd fmla="val 50000" name="adj2"/>
              <a:gd fmla="val 25000" name="adj3"/>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flipH="1">
            <a:off x="8221075" y="1699600"/>
            <a:ext cx="604200" cy="617700"/>
          </a:xfrm>
          <a:prstGeom prst="curvedRightArrow">
            <a:avLst>
              <a:gd fmla="val 25000" name="adj1"/>
              <a:gd fmla="val 50000" name="adj2"/>
              <a:gd fmla="val 25000" name="adj3"/>
            </a:avLst>
          </a:prstGeom>
          <a:solidFill>
            <a:srgbClr val="CFE2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nvSpPr>
        <p:spPr>
          <a:xfrm>
            <a:off x="2336550" y="222425"/>
            <a:ext cx="4470900" cy="6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Plenary &amp; Summary</a:t>
            </a:r>
            <a:endParaRPr b="1" sz="3000" u="sng"/>
          </a:p>
        </p:txBody>
      </p:sp>
      <p:sp>
        <p:nvSpPr>
          <p:cNvPr id="117" name="Google Shape;117;p17"/>
          <p:cNvSpPr txBox="1"/>
          <p:nvPr/>
        </p:nvSpPr>
        <p:spPr>
          <a:xfrm>
            <a:off x="290250" y="1230225"/>
            <a:ext cx="2377800" cy="88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In your groups of 5, </a:t>
            </a:r>
            <a:r>
              <a:rPr b="1" lang="en-GB" sz="1600"/>
              <a:t>present </a:t>
            </a:r>
            <a:r>
              <a:rPr lang="en-GB" sz="1600"/>
              <a:t>your action plan to the class.</a:t>
            </a:r>
            <a:endParaRPr sz="1600"/>
          </a:p>
        </p:txBody>
      </p:sp>
      <p:pic>
        <p:nvPicPr>
          <p:cNvPr id="118" name="Google Shape;118;p17"/>
          <p:cNvPicPr preferRelativeResize="0"/>
          <p:nvPr/>
        </p:nvPicPr>
        <p:blipFill>
          <a:blip r:embed="rId3">
            <a:alphaModFix/>
          </a:blip>
          <a:stretch>
            <a:fillRect/>
          </a:stretch>
        </p:blipFill>
        <p:spPr>
          <a:xfrm>
            <a:off x="2438597" y="899850"/>
            <a:ext cx="1965378" cy="1824300"/>
          </a:xfrm>
          <a:prstGeom prst="rect">
            <a:avLst/>
          </a:prstGeom>
          <a:noFill/>
          <a:ln>
            <a:noFill/>
          </a:ln>
        </p:spPr>
      </p:pic>
      <p:sp>
        <p:nvSpPr>
          <p:cNvPr id="119" name="Google Shape;119;p17"/>
          <p:cNvSpPr txBox="1"/>
          <p:nvPr/>
        </p:nvSpPr>
        <p:spPr>
          <a:xfrm>
            <a:off x="1478550" y="3697025"/>
            <a:ext cx="5882100" cy="827700"/>
          </a:xfrm>
          <a:prstGeom prst="rect">
            <a:avLst/>
          </a:prstGeom>
          <a:solidFill>
            <a:srgbClr val="F3F3F3"/>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solidFill>
                  <a:srgbClr val="003473"/>
                </a:solidFill>
                <a:highlight>
                  <a:srgbClr val="FFFFFF"/>
                </a:highlight>
              </a:rPr>
              <a:t>Extension</a:t>
            </a:r>
            <a:endParaRPr b="1" sz="1500" u="sng">
              <a:solidFill>
                <a:srgbClr val="003473"/>
              </a:solidFill>
              <a:highlight>
                <a:srgbClr val="FFFFFF"/>
              </a:highlight>
            </a:endParaRPr>
          </a:p>
          <a:p>
            <a:pPr indent="0" lvl="0" marL="0" rtl="0" algn="l">
              <a:spcBef>
                <a:spcPts val="0"/>
              </a:spcBef>
              <a:spcAft>
                <a:spcPts val="0"/>
              </a:spcAft>
              <a:buNone/>
            </a:pPr>
            <a:r>
              <a:rPr lang="en-GB" sz="1500">
                <a:solidFill>
                  <a:srgbClr val="003473"/>
                </a:solidFill>
              </a:rPr>
              <a:t>Could you set up an </a:t>
            </a:r>
            <a:r>
              <a:rPr lang="en-GB" sz="1500" u="sng">
                <a:solidFill>
                  <a:srgbClr val="003473"/>
                </a:solidFill>
              </a:rPr>
              <a:t>animal welfare forum</a:t>
            </a:r>
            <a:r>
              <a:rPr lang="en-GB" sz="1500">
                <a:solidFill>
                  <a:srgbClr val="003473"/>
                </a:solidFill>
              </a:rPr>
              <a:t> for animal welfare issues in the </a:t>
            </a:r>
            <a:r>
              <a:rPr b="1" lang="en-GB" sz="1500">
                <a:solidFill>
                  <a:srgbClr val="003473"/>
                </a:solidFill>
              </a:rPr>
              <a:t>school?</a:t>
            </a:r>
            <a:r>
              <a:rPr lang="en-GB" sz="1500">
                <a:solidFill>
                  <a:srgbClr val="003473"/>
                </a:solidFill>
              </a:rPr>
              <a:t> Perhaps it could be part of the school council?</a:t>
            </a:r>
            <a:endParaRPr sz="1500">
              <a:solidFill>
                <a:srgbClr val="003473"/>
              </a:solidFill>
            </a:endParaRPr>
          </a:p>
        </p:txBody>
      </p:sp>
      <p:sp>
        <p:nvSpPr>
          <p:cNvPr id="120" name="Google Shape;120;p17"/>
          <p:cNvSpPr txBox="1"/>
          <p:nvPr/>
        </p:nvSpPr>
        <p:spPr>
          <a:xfrm>
            <a:off x="715850" y="2871575"/>
            <a:ext cx="42147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t>Who do you think is </a:t>
            </a:r>
            <a:r>
              <a:rPr b="1" lang="en-GB" sz="1600"/>
              <a:t>responsible</a:t>
            </a:r>
            <a:r>
              <a:rPr lang="en-GB" sz="1600"/>
              <a:t> for ensuring the </a:t>
            </a:r>
            <a:r>
              <a:rPr lang="en-GB" sz="1600" u="sng">
                <a:highlight>
                  <a:srgbClr val="CFE2F3"/>
                </a:highlight>
              </a:rPr>
              <a:t>needs of pets</a:t>
            </a:r>
            <a:r>
              <a:rPr lang="en-GB" sz="1600"/>
              <a:t> are met? Why? </a:t>
            </a:r>
            <a:endParaRPr sz="1600"/>
          </a:p>
        </p:txBody>
      </p:sp>
      <p:pic>
        <p:nvPicPr>
          <p:cNvPr id="121" name="Google Shape;121;p17"/>
          <p:cNvPicPr preferRelativeResize="0"/>
          <p:nvPr/>
        </p:nvPicPr>
        <p:blipFill>
          <a:blip r:embed="rId4">
            <a:alphaModFix/>
          </a:blip>
          <a:stretch>
            <a:fillRect/>
          </a:stretch>
        </p:blipFill>
        <p:spPr>
          <a:xfrm rot="569748">
            <a:off x="353849" y="2647950"/>
            <a:ext cx="646021" cy="1074201"/>
          </a:xfrm>
          <a:prstGeom prst="rect">
            <a:avLst/>
          </a:prstGeom>
          <a:noFill/>
          <a:ln>
            <a:noFill/>
          </a:ln>
        </p:spPr>
      </p:pic>
      <p:sp>
        <p:nvSpPr>
          <p:cNvPr id="122" name="Google Shape;122;p17"/>
          <p:cNvSpPr txBox="1"/>
          <p:nvPr/>
        </p:nvSpPr>
        <p:spPr>
          <a:xfrm>
            <a:off x="5117525" y="893225"/>
            <a:ext cx="3672900" cy="26463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chemeClr val="dk1"/>
                </a:solidFill>
                <a:highlight>
                  <a:srgbClr val="FFFFFF"/>
                </a:highlight>
              </a:rPr>
              <a:t>Questions to think about:</a:t>
            </a:r>
            <a:endParaRPr b="1" sz="1600" u="sng">
              <a:solidFill>
                <a:schemeClr val="dk1"/>
              </a:solidFill>
              <a:highlight>
                <a:srgbClr val="FFFFFF"/>
              </a:highlight>
            </a:endParaRPr>
          </a:p>
          <a:p>
            <a:pPr indent="0" lvl="0" marL="0" rtl="0" algn="ctr">
              <a:spcBef>
                <a:spcPts val="0"/>
              </a:spcBef>
              <a:spcAft>
                <a:spcPts val="0"/>
              </a:spcAft>
              <a:buNone/>
            </a:pPr>
            <a:r>
              <a:rPr lang="en-GB" sz="1600">
                <a:solidFill>
                  <a:schemeClr val="dk1"/>
                </a:solidFill>
              </a:rPr>
              <a:t>What measures would you put in place to ensure that only those people who were </a:t>
            </a:r>
            <a:r>
              <a:rPr b="1" lang="en-GB" sz="1600">
                <a:solidFill>
                  <a:schemeClr val="dk1"/>
                </a:solidFill>
              </a:rPr>
              <a:t>able to provide the care that pets need</a:t>
            </a:r>
            <a:r>
              <a:rPr lang="en-GB" sz="1600">
                <a:solidFill>
                  <a:schemeClr val="dk1"/>
                </a:solidFill>
              </a:rPr>
              <a:t> were able to purchase them? </a:t>
            </a:r>
            <a:endParaRPr sz="16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GB" sz="1600">
                <a:solidFill>
                  <a:schemeClr val="dk1"/>
                </a:solidFill>
              </a:rPr>
              <a:t>Would these measures require a </a:t>
            </a:r>
            <a:r>
              <a:rPr b="1" lang="en-GB" sz="1600">
                <a:solidFill>
                  <a:schemeClr val="dk1"/>
                </a:solidFill>
              </a:rPr>
              <a:t>new law</a:t>
            </a:r>
            <a:r>
              <a:rPr lang="en-GB" sz="1600">
                <a:solidFill>
                  <a:schemeClr val="dk1"/>
                </a:solidFill>
              </a:rPr>
              <a:t> or do you think these can be achieved using </a:t>
            </a:r>
            <a:r>
              <a:rPr i="1" lang="en-GB" sz="1600" u="sng">
                <a:solidFill>
                  <a:schemeClr val="dk1"/>
                </a:solidFill>
              </a:rPr>
              <a:t>alternatives methods?</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